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sldIdLst>
    <p:sldId id="256" r:id="rId2"/>
    <p:sldId id="294" r:id="rId3"/>
    <p:sldId id="258" r:id="rId4"/>
    <p:sldId id="259" r:id="rId5"/>
    <p:sldId id="260" r:id="rId6"/>
    <p:sldId id="261" r:id="rId7"/>
    <p:sldId id="262" r:id="rId8"/>
    <p:sldId id="263" r:id="rId9"/>
    <p:sldId id="264" r:id="rId10"/>
    <p:sldId id="267" r:id="rId11"/>
    <p:sldId id="265" r:id="rId12"/>
    <p:sldId id="268" r:id="rId13"/>
    <p:sldId id="266" r:id="rId14"/>
    <p:sldId id="269" r:id="rId15"/>
    <p:sldId id="270"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71" r:id="rId37"/>
    <p:sldId id="272" r:id="rId38"/>
    <p:sldId id="273"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279"/>
    <p:restoredTop sz="68970"/>
  </p:normalViewPr>
  <p:slideViewPr>
    <p:cSldViewPr snapToGrid="0" snapToObjects="1" showGuides="1">
      <p:cViewPr varScale="1">
        <p:scale>
          <a:sx n="82" d="100"/>
          <a:sy n="82" d="100"/>
        </p:scale>
        <p:origin x="1904" y="16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081A15-91C4-D445-9306-3A2268245B16}" type="datetimeFigureOut">
              <a:rPr lang="en-US" smtClean="0"/>
              <a:t>5/6/19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9B44D7-2F4A-5746-BE1C-52353B337CB2}" type="slidenum">
              <a:rPr lang="en-US" smtClean="0"/>
              <a:t>‹#›</a:t>
            </a:fld>
            <a:endParaRPr lang="en-US"/>
          </a:p>
        </p:txBody>
      </p:sp>
    </p:spTree>
    <p:extLst>
      <p:ext uri="{BB962C8B-B14F-4D97-AF65-F5344CB8AC3E}">
        <p14:creationId xmlns:p14="http://schemas.microsoft.com/office/powerpoint/2010/main" val="1377190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类别型属性是用于区分不同的数据对象的符号或名称，比如说国籍信息。这些符号或名称没有顺序关系，但我们可以利用其附加属性进行排序操作，如单词顺序、姓氏笔划。类别型属性之间的比较关系只有“相同”和“相异”。</a:t>
            </a:r>
            <a:endParaRPr lang="en-US" altLang="zh-CN" dirty="0"/>
          </a:p>
          <a:p>
            <a:r>
              <a:rPr lang="zh-CN" altLang="en-US" dirty="0"/>
              <a:t>二元属性是类别型数据的一种特例，它的属性值集合只有两个元素。</a:t>
            </a:r>
            <a:endParaRPr lang="en-US" dirty="0"/>
          </a:p>
        </p:txBody>
      </p:sp>
      <p:sp>
        <p:nvSpPr>
          <p:cNvPr id="4" name="Slide Number Placeholder 3"/>
          <p:cNvSpPr>
            <a:spLocks noGrp="1"/>
          </p:cNvSpPr>
          <p:nvPr>
            <p:ph type="sldNum" sz="quarter" idx="5"/>
          </p:nvPr>
        </p:nvSpPr>
        <p:spPr/>
        <p:txBody>
          <a:bodyPr/>
          <a:lstStyle/>
          <a:p>
            <a:fld id="{AA9B44D7-2F4A-5746-BE1C-52353B337CB2}" type="slidenum">
              <a:rPr lang="en-US" smtClean="0"/>
              <a:t>5</a:t>
            </a:fld>
            <a:endParaRPr lang="en-US"/>
          </a:p>
        </p:txBody>
      </p:sp>
    </p:spTree>
    <p:extLst>
      <p:ext uri="{BB962C8B-B14F-4D97-AF65-F5344CB8AC3E}">
        <p14:creationId xmlns:p14="http://schemas.microsoft.com/office/powerpoint/2010/main" val="26982712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9B44D7-2F4A-5746-BE1C-52353B337CB2}" type="slidenum">
              <a:rPr lang="en-US" smtClean="0"/>
              <a:t>15</a:t>
            </a:fld>
            <a:endParaRPr lang="en-US"/>
          </a:p>
        </p:txBody>
      </p:sp>
    </p:spTree>
    <p:extLst>
      <p:ext uri="{BB962C8B-B14F-4D97-AF65-F5344CB8AC3E}">
        <p14:creationId xmlns:p14="http://schemas.microsoft.com/office/powerpoint/2010/main" val="1671006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在数据存储、处理、计算等过程中通常假设所有数据是真实和准确无误的。但在现实环境中，由于测量误差、采样误差、模型误差、网络传输延迟等原因，获得的数据往往具有某些不确定性。</a:t>
            </a:r>
            <a:endParaRPr lang="en-US" altLang="zh-CN" dirty="0"/>
          </a:p>
          <a:p>
            <a:r>
              <a:rPr lang="zh-CN" altLang="en-US" dirty="0"/>
              <a:t>不确定性数据可分为存在不确定性和属性不确定性。</a:t>
            </a:r>
            <a:endParaRPr lang="en-US" altLang="zh-CN" dirty="0"/>
          </a:p>
          <a:p>
            <a:r>
              <a:rPr lang="zh-CN" altLang="en-US" dirty="0"/>
              <a:t>存在不确定性指数据是否存在具有一定的概率。</a:t>
            </a:r>
            <a:endParaRPr lang="en-US" altLang="zh-CN" dirty="0"/>
          </a:p>
          <a:p>
            <a:r>
              <a:rPr lang="zh-CN" altLang="en-US" dirty="0"/>
              <a:t>属性不确定性指属性的值不是一个单一值，而是按一定的概率取多种值，这些误差信息通常用一个概率密度函数或其他统计量（如均值、方差和协方差等）表示。</a:t>
            </a:r>
            <a:endParaRPr lang="en-US" dirty="0"/>
          </a:p>
        </p:txBody>
      </p:sp>
      <p:sp>
        <p:nvSpPr>
          <p:cNvPr id="4" name="Slide Number Placeholder 3"/>
          <p:cNvSpPr>
            <a:spLocks noGrp="1"/>
          </p:cNvSpPr>
          <p:nvPr>
            <p:ph type="sldNum" sz="quarter" idx="5"/>
          </p:nvPr>
        </p:nvSpPr>
        <p:spPr/>
        <p:txBody>
          <a:bodyPr/>
          <a:lstStyle/>
          <a:p>
            <a:fld id="{AA9B44D7-2F4A-5746-BE1C-52353B337CB2}" type="slidenum">
              <a:rPr lang="en-US" smtClean="0"/>
              <a:t>16</a:t>
            </a:fld>
            <a:endParaRPr lang="en-US"/>
          </a:p>
        </p:txBody>
      </p:sp>
    </p:spTree>
    <p:extLst>
      <p:ext uri="{BB962C8B-B14F-4D97-AF65-F5344CB8AC3E}">
        <p14:creationId xmlns:p14="http://schemas.microsoft.com/office/powerpoint/2010/main" val="24526204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目的：提高数据质量，使得可视化效果和质量得以提高；使得后续的可视化工作简便易行</a:t>
            </a:r>
            <a:endParaRPr lang="en-US" dirty="0"/>
          </a:p>
        </p:txBody>
      </p:sp>
      <p:sp>
        <p:nvSpPr>
          <p:cNvPr id="4" name="Slide Number Placeholder 3"/>
          <p:cNvSpPr>
            <a:spLocks noGrp="1"/>
          </p:cNvSpPr>
          <p:nvPr>
            <p:ph type="sldNum" sz="quarter" idx="5"/>
          </p:nvPr>
        </p:nvSpPr>
        <p:spPr/>
        <p:txBody>
          <a:bodyPr/>
          <a:lstStyle/>
          <a:p>
            <a:fld id="{AA9B44D7-2F4A-5746-BE1C-52353B337CB2}" type="slidenum">
              <a:rPr lang="en-US" smtClean="0"/>
              <a:t>17</a:t>
            </a:fld>
            <a:endParaRPr lang="en-US"/>
          </a:p>
        </p:txBody>
      </p:sp>
    </p:spTree>
    <p:extLst>
      <p:ext uri="{BB962C8B-B14F-4D97-AF65-F5344CB8AC3E}">
        <p14:creationId xmlns:p14="http://schemas.microsoft.com/office/powerpoint/2010/main" val="3383275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9B44D7-2F4A-5746-BE1C-52353B337CB2}" type="slidenum">
              <a:rPr lang="en-US" smtClean="0"/>
              <a:t>18</a:t>
            </a:fld>
            <a:endParaRPr lang="en-US"/>
          </a:p>
        </p:txBody>
      </p:sp>
    </p:spTree>
    <p:extLst>
      <p:ext uri="{BB962C8B-B14F-4D97-AF65-F5344CB8AC3E}">
        <p14:creationId xmlns:p14="http://schemas.microsoft.com/office/powerpoint/2010/main" val="3182468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数据清理值检测和清除数据中的错误和不一致，以提高数据质量</a:t>
            </a:r>
            <a:endParaRPr lang="en-US" dirty="0"/>
          </a:p>
        </p:txBody>
      </p:sp>
      <p:sp>
        <p:nvSpPr>
          <p:cNvPr id="4" name="Slide Number Placeholder 3"/>
          <p:cNvSpPr>
            <a:spLocks noGrp="1"/>
          </p:cNvSpPr>
          <p:nvPr>
            <p:ph type="sldNum" sz="quarter" idx="5"/>
          </p:nvPr>
        </p:nvSpPr>
        <p:spPr/>
        <p:txBody>
          <a:bodyPr/>
          <a:lstStyle/>
          <a:p>
            <a:fld id="{AA9B44D7-2F4A-5746-BE1C-52353B337CB2}" type="slidenum">
              <a:rPr lang="en-US" smtClean="0"/>
              <a:t>19</a:t>
            </a:fld>
            <a:endParaRPr lang="en-US"/>
          </a:p>
        </p:txBody>
      </p:sp>
    </p:spTree>
    <p:extLst>
      <p:ext uri="{BB962C8B-B14F-4D97-AF65-F5344CB8AC3E}">
        <p14:creationId xmlns:p14="http://schemas.microsoft.com/office/powerpoint/2010/main" val="3706945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也叫数据整合</a:t>
            </a:r>
            <a:endParaRPr lang="en-US" altLang="zh-CN" dirty="0"/>
          </a:p>
          <a:p>
            <a:r>
              <a:rPr lang="zh-CN" altLang="en-US" dirty="0"/>
              <a:t>属性匹配</a:t>
            </a:r>
            <a:r>
              <a:rPr lang="en-US" altLang="zh-CN" dirty="0"/>
              <a:t>——</a:t>
            </a:r>
            <a:r>
              <a:rPr lang="zh-CN" altLang="en-US" dirty="0"/>
              <a:t>对来自不同数据源的记录，需要判定记录中是否存在重复记录，而首先需要做的是确定不同数据源中数据属性间的对应关系。（如同样是描述学生的学号，学籍系统中用的是</a:t>
            </a:r>
            <a:r>
              <a:rPr lang="en-US" altLang="zh-CN" dirty="0" err="1"/>
              <a:t>xj_sno</a:t>
            </a:r>
            <a:r>
              <a:rPr lang="zh-CN" altLang="en-US" dirty="0"/>
              <a:t>，培养中用的是</a:t>
            </a:r>
            <a:r>
              <a:rPr lang="en-US" altLang="zh-CN" dirty="0" err="1"/>
              <a:t>py_sno</a:t>
            </a:r>
            <a:r>
              <a:rPr lang="zh-CN" altLang="en-US" dirty="0"/>
              <a:t>）</a:t>
            </a:r>
            <a:endParaRPr lang="en-US" altLang="zh-CN" dirty="0"/>
          </a:p>
          <a:p>
            <a:r>
              <a:rPr lang="zh-CN" altLang="en-US" dirty="0"/>
              <a:t>冗余去除</a:t>
            </a:r>
            <a:r>
              <a:rPr lang="en-US" altLang="zh-CN" dirty="0"/>
              <a:t>——</a:t>
            </a:r>
            <a:r>
              <a:rPr lang="zh-CN" altLang="en-US" dirty="0"/>
              <a:t>去除重复的属性（如知道了全国男性人数和女性人数之后，不需要额外多一个属性值来标注总人数等等）</a:t>
            </a:r>
            <a:endParaRPr lang="en-US" altLang="zh-CN" dirty="0"/>
          </a:p>
          <a:p>
            <a:r>
              <a:rPr lang="zh-CN" altLang="en-US" dirty="0"/>
              <a:t>数据冲突检测与处理</a:t>
            </a:r>
            <a:r>
              <a:rPr lang="en-US" altLang="zh-CN" dirty="0"/>
              <a:t>——</a:t>
            </a:r>
            <a:r>
              <a:rPr lang="zh-CN" altLang="en-US" dirty="0"/>
              <a:t>来自不同数据源的数据记录在集成时因某种属性或约束上的冲突，导致集成过程无法进行。（如不同温度检测中，存在华氏温度和摄氏温度两种可能，国家财政统计的时候各种外汇的货币不同）</a:t>
            </a:r>
            <a:endParaRPr lang="en-US" dirty="0"/>
          </a:p>
        </p:txBody>
      </p:sp>
      <p:sp>
        <p:nvSpPr>
          <p:cNvPr id="4" name="Slide Number Placeholder 3"/>
          <p:cNvSpPr>
            <a:spLocks noGrp="1"/>
          </p:cNvSpPr>
          <p:nvPr>
            <p:ph type="sldNum" sz="quarter" idx="5"/>
          </p:nvPr>
        </p:nvSpPr>
        <p:spPr/>
        <p:txBody>
          <a:bodyPr/>
          <a:lstStyle/>
          <a:p>
            <a:fld id="{AA9B44D7-2F4A-5746-BE1C-52353B337CB2}" type="slidenum">
              <a:rPr lang="en-US" smtClean="0"/>
              <a:t>21</a:t>
            </a:fld>
            <a:endParaRPr lang="en-US"/>
          </a:p>
        </p:txBody>
      </p:sp>
    </p:spTree>
    <p:extLst>
      <p:ext uri="{BB962C8B-B14F-4D97-AF65-F5344CB8AC3E}">
        <p14:creationId xmlns:p14="http://schemas.microsoft.com/office/powerpoint/2010/main" val="6699332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altLang="zh-CN" dirty="0"/>
              <a:t>a</a:t>
            </a:r>
            <a:r>
              <a:rPr lang="en-US" dirty="0"/>
              <a:t>)</a:t>
            </a:r>
            <a:r>
              <a:rPr lang="zh-CN" altLang="en-US" dirty="0"/>
              <a:t>是图的节点</a:t>
            </a:r>
            <a:r>
              <a:rPr lang="en-US" altLang="zh-CN" dirty="0"/>
              <a:t>-</a:t>
            </a:r>
            <a:r>
              <a:rPr lang="zh-CN" altLang="en-US" dirty="0"/>
              <a:t>链接布局，</a:t>
            </a:r>
            <a:r>
              <a:rPr lang="en-US" altLang="zh-CN" dirty="0"/>
              <a:t>(b)</a:t>
            </a:r>
            <a:r>
              <a:rPr lang="zh-CN" altLang="en-US" dirty="0"/>
              <a:t>是矩阵布局，</a:t>
            </a:r>
            <a:r>
              <a:rPr lang="en-US" altLang="zh-CN" dirty="0"/>
              <a:t>(c)</a:t>
            </a:r>
            <a:r>
              <a:rPr lang="zh-CN" altLang="en-US" dirty="0"/>
              <a:t>是将矩阵布局进行行列重排序后的矩阵表示。可以发现</a:t>
            </a:r>
            <a:r>
              <a:rPr lang="en-US" altLang="zh-CN" dirty="0"/>
              <a:t>c</a:t>
            </a:r>
            <a:r>
              <a:rPr lang="zh-CN" altLang="en-US" dirty="0"/>
              <a:t>图中右下部分有规则的白色区域，这可能是由于整体数据存在缺失造成的</a:t>
            </a:r>
            <a:endParaRPr lang="en-US" dirty="0"/>
          </a:p>
        </p:txBody>
      </p:sp>
      <p:sp>
        <p:nvSpPr>
          <p:cNvPr id="4" name="Slide Number Placeholder 3"/>
          <p:cNvSpPr>
            <a:spLocks noGrp="1"/>
          </p:cNvSpPr>
          <p:nvPr>
            <p:ph type="sldNum" sz="quarter" idx="5"/>
          </p:nvPr>
        </p:nvSpPr>
        <p:spPr/>
        <p:txBody>
          <a:bodyPr/>
          <a:lstStyle/>
          <a:p>
            <a:fld id="{AA9B44D7-2F4A-5746-BE1C-52353B337CB2}" type="slidenum">
              <a:rPr lang="en-US" smtClean="0"/>
              <a:t>22</a:t>
            </a:fld>
            <a:endParaRPr lang="en-US"/>
          </a:p>
        </p:txBody>
      </p:sp>
    </p:spTree>
    <p:extLst>
      <p:ext uri="{BB962C8B-B14F-4D97-AF65-F5344CB8AC3E}">
        <p14:creationId xmlns:p14="http://schemas.microsoft.com/office/powerpoint/2010/main" val="7346584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数据存储主要包括两种：文件存储、数据库存储</a:t>
            </a:r>
            <a:endParaRPr lang="en-US" altLang="zh-CN" dirty="0"/>
          </a:p>
          <a:p>
            <a:r>
              <a:rPr lang="zh-CN" altLang="en-US" dirty="0"/>
              <a:t>电子表单中比较通用的是</a:t>
            </a:r>
            <a:r>
              <a:rPr lang="en-US" altLang="zh-CN" dirty="0"/>
              <a:t>csv</a:t>
            </a:r>
          </a:p>
          <a:p>
            <a:r>
              <a:rPr lang="zh-CN" altLang="en-US" dirty="0"/>
              <a:t>结构化文件格式比如</a:t>
            </a:r>
            <a:r>
              <a:rPr lang="en-US" altLang="zh-CN" dirty="0"/>
              <a:t>xml</a:t>
            </a:r>
            <a:r>
              <a:rPr lang="zh-CN" altLang="en-US" dirty="0"/>
              <a:t>，</a:t>
            </a:r>
            <a:r>
              <a:rPr lang="en-US" altLang="zh-CN" dirty="0"/>
              <a:t>xml</a:t>
            </a:r>
            <a:r>
              <a:rPr lang="zh-CN" altLang="en-US" dirty="0"/>
              <a:t>的扩展</a:t>
            </a:r>
            <a:r>
              <a:rPr lang="en-US" altLang="zh-CN" dirty="0" err="1"/>
              <a:t>kml</a:t>
            </a:r>
            <a:r>
              <a:rPr lang="zh-CN" altLang="en-US" dirty="0"/>
              <a:t>，</a:t>
            </a:r>
            <a:r>
              <a:rPr lang="en-US" altLang="zh-CN" dirty="0"/>
              <a:t>IVOA</a:t>
            </a:r>
            <a:r>
              <a:rPr lang="zh-CN" altLang="en-US" dirty="0"/>
              <a:t> </a:t>
            </a:r>
            <a:r>
              <a:rPr lang="en-US" altLang="zh-CN" dirty="0" err="1"/>
              <a:t>VOTable</a:t>
            </a:r>
            <a:r>
              <a:rPr lang="zh-CN" altLang="en-US" dirty="0"/>
              <a:t>等</a:t>
            </a:r>
            <a:endParaRPr lang="en-US" altLang="zh-CN" dirty="0"/>
          </a:p>
          <a:p>
            <a:r>
              <a:rPr lang="zh-CN" altLang="en-US" dirty="0"/>
              <a:t>关系型数据库比如说</a:t>
            </a:r>
            <a:r>
              <a:rPr lang="en-US" altLang="zh-CN" dirty="0" err="1"/>
              <a:t>mysql</a:t>
            </a:r>
            <a:r>
              <a:rPr lang="zh-CN" altLang="en-US" dirty="0"/>
              <a:t>、</a:t>
            </a:r>
            <a:r>
              <a:rPr lang="en-US" altLang="zh-CN" dirty="0"/>
              <a:t>oracle</a:t>
            </a:r>
            <a:r>
              <a:rPr lang="zh-CN" altLang="en-US" dirty="0"/>
              <a:t>等等</a:t>
            </a:r>
            <a:endParaRPr lang="en-US" altLang="zh-CN" dirty="0"/>
          </a:p>
          <a:p>
            <a:r>
              <a:rPr lang="zh-CN" altLang="en-US" dirty="0"/>
              <a:t>非关系型数据库比如说</a:t>
            </a:r>
            <a:r>
              <a:rPr lang="en-US" altLang="zh-CN" dirty="0" err="1"/>
              <a:t>mangoDB</a:t>
            </a:r>
            <a:r>
              <a:rPr lang="zh-CN" altLang="en-US" dirty="0"/>
              <a:t>、</a:t>
            </a:r>
            <a:r>
              <a:rPr lang="en-US" altLang="zh-CN" dirty="0" err="1"/>
              <a:t>redis</a:t>
            </a:r>
            <a:r>
              <a:rPr lang="zh-CN" altLang="en-US" dirty="0"/>
              <a:t>等等</a:t>
            </a:r>
            <a:endParaRPr lang="en-US" altLang="zh-CN" dirty="0"/>
          </a:p>
          <a:p>
            <a:r>
              <a:rPr lang="zh-CN" altLang="en-US" dirty="0"/>
              <a:t>数据仓库是一种特殊的数据库，用于存储海量数据，并直接支持后续的分析和决策操作</a:t>
            </a:r>
            <a:endParaRPr lang="en-US" altLang="zh-CN" dirty="0"/>
          </a:p>
          <a:p>
            <a:endParaRPr lang="en-US" altLang="zh-CN" dirty="0"/>
          </a:p>
        </p:txBody>
      </p:sp>
      <p:sp>
        <p:nvSpPr>
          <p:cNvPr id="4" name="Slide Number Placeholder 3"/>
          <p:cNvSpPr>
            <a:spLocks noGrp="1"/>
          </p:cNvSpPr>
          <p:nvPr>
            <p:ph type="sldNum" sz="quarter" idx="5"/>
          </p:nvPr>
        </p:nvSpPr>
        <p:spPr/>
        <p:txBody>
          <a:bodyPr/>
          <a:lstStyle/>
          <a:p>
            <a:fld id="{AA9B44D7-2F4A-5746-BE1C-52353B337CB2}" type="slidenum">
              <a:rPr lang="en-US" smtClean="0"/>
              <a:t>23</a:t>
            </a:fld>
            <a:endParaRPr lang="en-US"/>
          </a:p>
        </p:txBody>
      </p:sp>
    </p:spTree>
    <p:extLst>
      <p:ext uri="{BB962C8B-B14F-4D97-AF65-F5344CB8AC3E}">
        <p14:creationId xmlns:p14="http://schemas.microsoft.com/office/powerpoint/2010/main" val="37267601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Larry</a:t>
            </a:r>
            <a:r>
              <a:rPr lang="zh-CN" altLang="en-US" dirty="0"/>
              <a:t> </a:t>
            </a:r>
            <a:r>
              <a:rPr lang="en-US" altLang="zh-CN" dirty="0"/>
              <a:t>Ellison</a:t>
            </a:r>
            <a:r>
              <a:rPr lang="zh-CN" altLang="en-US" dirty="0"/>
              <a:t>是甲骨文创始人</a:t>
            </a:r>
            <a:endParaRPr lang="en-US" dirty="0"/>
          </a:p>
        </p:txBody>
      </p:sp>
      <p:sp>
        <p:nvSpPr>
          <p:cNvPr id="4" name="Slide Number Placeholder 3"/>
          <p:cNvSpPr>
            <a:spLocks noGrp="1"/>
          </p:cNvSpPr>
          <p:nvPr>
            <p:ph type="sldNum" sz="quarter" idx="5"/>
          </p:nvPr>
        </p:nvSpPr>
        <p:spPr/>
        <p:txBody>
          <a:bodyPr/>
          <a:lstStyle/>
          <a:p>
            <a:fld id="{AA9B44D7-2F4A-5746-BE1C-52353B337CB2}" type="slidenum">
              <a:rPr lang="en-US" smtClean="0"/>
              <a:t>25</a:t>
            </a:fld>
            <a:endParaRPr lang="en-US"/>
          </a:p>
        </p:txBody>
      </p:sp>
    </p:spTree>
    <p:extLst>
      <p:ext uri="{BB962C8B-B14F-4D97-AF65-F5344CB8AC3E}">
        <p14:creationId xmlns:p14="http://schemas.microsoft.com/office/powerpoint/2010/main" val="2138740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数据分析的目的是萃取和提炼隐藏在一大批数据中的信息，以找出所研究对象的内在规律，从而帮助人们理解、判断、决策和行动。</a:t>
            </a:r>
            <a:endParaRPr lang="en-US" altLang="zh-CN" dirty="0"/>
          </a:p>
          <a:p>
            <a:r>
              <a:rPr lang="zh-CN" altLang="en-US" dirty="0"/>
              <a:t>广义的数据分析可以分为三个类别（数据的数量级从小到大）：统计分析、在线分析、数据挖掘</a:t>
            </a:r>
            <a:endParaRPr lang="en-US" dirty="0"/>
          </a:p>
        </p:txBody>
      </p:sp>
      <p:sp>
        <p:nvSpPr>
          <p:cNvPr id="4" name="Slide Number Placeholder 3"/>
          <p:cNvSpPr>
            <a:spLocks noGrp="1"/>
          </p:cNvSpPr>
          <p:nvPr>
            <p:ph type="sldNum" sz="quarter" idx="5"/>
          </p:nvPr>
        </p:nvSpPr>
        <p:spPr/>
        <p:txBody>
          <a:bodyPr/>
          <a:lstStyle/>
          <a:p>
            <a:fld id="{AA9B44D7-2F4A-5746-BE1C-52353B337CB2}" type="slidenum">
              <a:rPr lang="en-US" smtClean="0"/>
              <a:t>26</a:t>
            </a:fld>
            <a:endParaRPr lang="en-US"/>
          </a:p>
        </p:txBody>
      </p:sp>
    </p:spTree>
    <p:extLst>
      <p:ext uri="{BB962C8B-B14F-4D97-AF65-F5344CB8AC3E}">
        <p14:creationId xmlns:p14="http://schemas.microsoft.com/office/powerpoint/2010/main" val="1003268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序数型属性的属性值之间具有顺序关系，或者存在衡量属性值间顺序关系的法则。</a:t>
            </a:r>
            <a:endParaRPr lang="en-US" altLang="zh-CN" dirty="0"/>
          </a:p>
          <a:p>
            <a:r>
              <a:rPr lang="zh-CN" altLang="en-US" dirty="0"/>
              <a:t>数据对象间的顺序关系是相对存在的，他们除了可进行“相同”或者“相异”运算外，还可以参与比较大小或先后的运算，但他们之间的差运算无意义。</a:t>
            </a:r>
            <a:endParaRPr lang="en-US" dirty="0"/>
          </a:p>
        </p:txBody>
      </p:sp>
      <p:sp>
        <p:nvSpPr>
          <p:cNvPr id="4" name="Slide Number Placeholder 3"/>
          <p:cNvSpPr>
            <a:spLocks noGrp="1"/>
          </p:cNvSpPr>
          <p:nvPr>
            <p:ph type="sldNum" sz="quarter" idx="5"/>
          </p:nvPr>
        </p:nvSpPr>
        <p:spPr/>
        <p:txBody>
          <a:bodyPr/>
          <a:lstStyle/>
          <a:p>
            <a:fld id="{AA9B44D7-2F4A-5746-BE1C-52353B337CB2}" type="slidenum">
              <a:rPr lang="en-US" smtClean="0"/>
              <a:t>6</a:t>
            </a:fld>
            <a:endParaRPr lang="en-US"/>
          </a:p>
        </p:txBody>
      </p:sp>
    </p:spTree>
    <p:extLst>
      <p:ext uri="{BB962C8B-B14F-4D97-AF65-F5344CB8AC3E}">
        <p14:creationId xmlns:p14="http://schemas.microsoft.com/office/powerpoint/2010/main" val="7249667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统计分析指对数据进行整理归类并进行解释的过程。</a:t>
            </a:r>
            <a:endParaRPr lang="en-US" altLang="zh-CN" dirty="0"/>
          </a:p>
          <a:p>
            <a:r>
              <a:rPr lang="zh-CN" altLang="en-US" dirty="0"/>
              <a:t>按功能标准分类可分为统计描述和统计推断。</a:t>
            </a:r>
            <a:endParaRPr lang="en-US" altLang="zh-CN" dirty="0"/>
          </a:p>
          <a:p>
            <a:r>
              <a:rPr lang="zh-CN" altLang="en-US" dirty="0"/>
              <a:t>统计描述涉及的统计特征主要有均值、标准差等等</a:t>
            </a:r>
            <a:endParaRPr lang="en-US" dirty="0"/>
          </a:p>
        </p:txBody>
      </p:sp>
      <p:sp>
        <p:nvSpPr>
          <p:cNvPr id="4" name="Slide Number Placeholder 3"/>
          <p:cNvSpPr>
            <a:spLocks noGrp="1"/>
          </p:cNvSpPr>
          <p:nvPr>
            <p:ph type="sldNum" sz="quarter" idx="5"/>
          </p:nvPr>
        </p:nvSpPr>
        <p:spPr/>
        <p:txBody>
          <a:bodyPr/>
          <a:lstStyle/>
          <a:p>
            <a:fld id="{AA9B44D7-2F4A-5746-BE1C-52353B337CB2}" type="slidenum">
              <a:rPr lang="en-US" smtClean="0"/>
              <a:t>27</a:t>
            </a:fld>
            <a:endParaRPr lang="en-US"/>
          </a:p>
        </p:txBody>
      </p:sp>
    </p:spTree>
    <p:extLst>
      <p:ext uri="{BB962C8B-B14F-4D97-AF65-F5344CB8AC3E}">
        <p14:creationId xmlns:p14="http://schemas.microsoft.com/office/powerpoint/2010/main" val="30568571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探索性数据分析（</a:t>
            </a:r>
            <a:r>
              <a:rPr lang="en-US" altLang="zh-CN" dirty="0"/>
              <a:t>EDA</a:t>
            </a:r>
            <a:r>
              <a:rPr lang="zh-CN" altLang="en-US" dirty="0"/>
              <a:t>）是在线分析的一种，主要用于数据的初步分析，帮助用户辨析数据的模式和特点</a:t>
            </a:r>
            <a:endParaRPr lang="en-US" dirty="0"/>
          </a:p>
        </p:txBody>
      </p:sp>
      <p:sp>
        <p:nvSpPr>
          <p:cNvPr id="4" name="Slide Number Placeholder 3"/>
          <p:cNvSpPr>
            <a:spLocks noGrp="1"/>
          </p:cNvSpPr>
          <p:nvPr>
            <p:ph type="sldNum" sz="quarter" idx="5"/>
          </p:nvPr>
        </p:nvSpPr>
        <p:spPr/>
        <p:txBody>
          <a:bodyPr/>
          <a:lstStyle/>
          <a:p>
            <a:fld id="{AA9B44D7-2F4A-5746-BE1C-52353B337CB2}" type="slidenum">
              <a:rPr lang="en-US" smtClean="0"/>
              <a:t>28</a:t>
            </a:fld>
            <a:endParaRPr lang="en-US"/>
          </a:p>
        </p:txBody>
      </p:sp>
    </p:spTree>
    <p:extLst>
      <p:ext uri="{BB962C8B-B14F-4D97-AF65-F5344CB8AC3E}">
        <p14:creationId xmlns:p14="http://schemas.microsoft.com/office/powerpoint/2010/main" val="33710879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这些是原始数据绘图。</a:t>
            </a:r>
            <a:endParaRPr lang="en-US" altLang="zh-CN" dirty="0"/>
          </a:p>
          <a:p>
            <a:r>
              <a:rPr lang="zh-CN" altLang="en-US" dirty="0"/>
              <a:t>数据轨迹图</a:t>
            </a:r>
            <a:endParaRPr lang="en-US" altLang="zh-CN" dirty="0"/>
          </a:p>
          <a:p>
            <a:r>
              <a:rPr lang="zh-CN" altLang="en-US" dirty="0"/>
              <a:t>韦恩图</a:t>
            </a:r>
            <a:endParaRPr lang="en-US" altLang="zh-CN" dirty="0"/>
          </a:p>
          <a:p>
            <a:r>
              <a:rPr lang="zh-CN" altLang="en-US" dirty="0"/>
              <a:t>柱状图</a:t>
            </a:r>
            <a:endParaRPr lang="en-US" altLang="zh-CN" dirty="0"/>
          </a:p>
          <a:p>
            <a:r>
              <a:rPr lang="zh-CN" altLang="en-US" dirty="0"/>
              <a:t>直方图</a:t>
            </a:r>
            <a:endParaRPr lang="en-US" altLang="zh-CN" dirty="0"/>
          </a:p>
          <a:p>
            <a:r>
              <a:rPr lang="zh-CN" altLang="en-US" dirty="0"/>
              <a:t>饼图</a:t>
            </a:r>
            <a:endParaRPr lang="en-US" altLang="zh-CN" dirty="0"/>
          </a:p>
          <a:p>
            <a:r>
              <a:rPr lang="zh-CN" altLang="en-US" dirty="0"/>
              <a:t>等值线图</a:t>
            </a:r>
            <a:endParaRPr lang="en-US" altLang="zh-CN" dirty="0"/>
          </a:p>
          <a:p>
            <a:r>
              <a:rPr lang="zh-CN" altLang="en-US" dirty="0"/>
              <a:t>走势图</a:t>
            </a:r>
            <a:endParaRPr lang="en-US" altLang="zh-CN" dirty="0"/>
          </a:p>
          <a:p>
            <a:r>
              <a:rPr lang="zh-CN" altLang="en-US" dirty="0"/>
              <a:t>散点图</a:t>
            </a:r>
            <a:endParaRPr lang="en-US" altLang="zh-CN" dirty="0"/>
          </a:p>
          <a:p>
            <a:r>
              <a:rPr lang="zh-CN" altLang="en-US" dirty="0"/>
              <a:t>热力图</a:t>
            </a:r>
            <a:endParaRPr lang="en-US" altLang="zh-CN" dirty="0"/>
          </a:p>
        </p:txBody>
      </p:sp>
      <p:sp>
        <p:nvSpPr>
          <p:cNvPr id="4" name="Slide Number Placeholder 3"/>
          <p:cNvSpPr>
            <a:spLocks noGrp="1"/>
          </p:cNvSpPr>
          <p:nvPr>
            <p:ph type="sldNum" sz="quarter" idx="5"/>
          </p:nvPr>
        </p:nvSpPr>
        <p:spPr/>
        <p:txBody>
          <a:bodyPr/>
          <a:lstStyle/>
          <a:p>
            <a:fld id="{AA9B44D7-2F4A-5746-BE1C-52353B337CB2}" type="slidenum">
              <a:rPr lang="en-US" smtClean="0"/>
              <a:t>29</a:t>
            </a:fld>
            <a:endParaRPr lang="en-US"/>
          </a:p>
        </p:txBody>
      </p:sp>
    </p:spTree>
    <p:extLst>
      <p:ext uri="{BB962C8B-B14F-4D97-AF65-F5344CB8AC3E}">
        <p14:creationId xmlns:p14="http://schemas.microsoft.com/office/powerpoint/2010/main" val="40733656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9B44D7-2F4A-5746-BE1C-52353B337CB2}" type="slidenum">
              <a:rPr lang="en-US" smtClean="0"/>
              <a:t>30</a:t>
            </a:fld>
            <a:endParaRPr lang="en-US"/>
          </a:p>
        </p:txBody>
      </p:sp>
    </p:spTree>
    <p:extLst>
      <p:ext uri="{BB962C8B-B14F-4D97-AF65-F5344CB8AC3E}">
        <p14:creationId xmlns:p14="http://schemas.microsoft.com/office/powerpoint/2010/main" val="28114432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9B44D7-2F4A-5746-BE1C-52353B337CB2}" type="slidenum">
              <a:rPr lang="en-US" smtClean="0"/>
              <a:t>31</a:t>
            </a:fld>
            <a:endParaRPr lang="en-US"/>
          </a:p>
        </p:txBody>
      </p:sp>
    </p:spTree>
    <p:extLst>
      <p:ext uri="{BB962C8B-B14F-4D97-AF65-F5344CB8AC3E}">
        <p14:creationId xmlns:p14="http://schemas.microsoft.com/office/powerpoint/2010/main" val="22075814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和传统的数据分析的本质区别在于数据挖掘是在没有明确假设的前提下取挖掘信息和发现知识</a:t>
            </a:r>
            <a:endParaRPr lang="en-US" dirty="0"/>
          </a:p>
        </p:txBody>
      </p:sp>
      <p:sp>
        <p:nvSpPr>
          <p:cNvPr id="4" name="Slide Number Placeholder 3"/>
          <p:cNvSpPr>
            <a:spLocks noGrp="1"/>
          </p:cNvSpPr>
          <p:nvPr>
            <p:ph type="sldNum" sz="quarter" idx="5"/>
          </p:nvPr>
        </p:nvSpPr>
        <p:spPr/>
        <p:txBody>
          <a:bodyPr/>
          <a:lstStyle/>
          <a:p>
            <a:fld id="{AA9B44D7-2F4A-5746-BE1C-52353B337CB2}" type="slidenum">
              <a:rPr lang="en-US" smtClean="0"/>
              <a:t>32</a:t>
            </a:fld>
            <a:endParaRPr lang="en-US"/>
          </a:p>
        </p:txBody>
      </p:sp>
    </p:spTree>
    <p:extLst>
      <p:ext uri="{BB962C8B-B14F-4D97-AF65-F5344CB8AC3E}">
        <p14:creationId xmlns:p14="http://schemas.microsoft.com/office/powerpoint/2010/main" val="36178936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9B44D7-2F4A-5746-BE1C-52353B337CB2}" type="slidenum">
              <a:rPr lang="en-US" smtClean="0"/>
              <a:t>33</a:t>
            </a:fld>
            <a:endParaRPr lang="en-US"/>
          </a:p>
        </p:txBody>
      </p:sp>
    </p:spTree>
    <p:extLst>
      <p:ext uri="{BB962C8B-B14F-4D97-AF65-F5344CB8AC3E}">
        <p14:creationId xmlns:p14="http://schemas.microsoft.com/office/powerpoint/2010/main" val="32531147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dirty="0"/>
              <a:t>贝叶斯</a:t>
            </a:r>
            <a:endParaRPr lang="en-US" altLang="zh-CN" dirty="0"/>
          </a:p>
          <a:p>
            <a:r>
              <a:rPr lang="zh-CN" dirty="0"/>
              <a:t>约翰</a:t>
            </a:r>
            <a:r>
              <a:rPr lang="zh-CN" altLang="zh-CN" dirty="0"/>
              <a:t>-</a:t>
            </a:r>
            <a:r>
              <a:rPr lang="zh-CN" dirty="0"/>
              <a:t>麦卡锡（人工智能之父）</a:t>
            </a:r>
            <a:endParaRPr lang="en-US" altLang="zh-CN" dirty="0"/>
          </a:p>
          <a:p>
            <a:r>
              <a:rPr lang="zh-CN" altLang="zh-CN" dirty="0"/>
              <a:t>Donald Knuth</a:t>
            </a:r>
            <a:r>
              <a:rPr lang="zh-CN" dirty="0"/>
              <a:t>（计算机算法奠基人之一）</a:t>
            </a:r>
            <a:endParaRPr lang="en-US" dirty="0"/>
          </a:p>
        </p:txBody>
      </p:sp>
      <p:sp>
        <p:nvSpPr>
          <p:cNvPr id="4" name="Slide Number Placeholder 3"/>
          <p:cNvSpPr>
            <a:spLocks noGrp="1"/>
          </p:cNvSpPr>
          <p:nvPr>
            <p:ph type="sldNum" sz="quarter" idx="5"/>
          </p:nvPr>
        </p:nvSpPr>
        <p:spPr/>
        <p:txBody>
          <a:bodyPr/>
          <a:lstStyle/>
          <a:p>
            <a:fld id="{AA9B44D7-2F4A-5746-BE1C-52353B337CB2}" type="slidenum">
              <a:rPr lang="en-US" smtClean="0"/>
              <a:t>35</a:t>
            </a:fld>
            <a:endParaRPr lang="en-US"/>
          </a:p>
        </p:txBody>
      </p:sp>
    </p:spTree>
    <p:extLst>
      <p:ext uri="{BB962C8B-B14F-4D97-AF65-F5344CB8AC3E}">
        <p14:creationId xmlns:p14="http://schemas.microsoft.com/office/powerpoint/2010/main" val="1215828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9B44D7-2F4A-5746-BE1C-52353B337CB2}" type="slidenum">
              <a:rPr lang="en-US" smtClean="0"/>
              <a:t>36</a:t>
            </a:fld>
            <a:endParaRPr lang="en-US"/>
          </a:p>
        </p:txBody>
      </p:sp>
    </p:spTree>
    <p:extLst>
      <p:ext uri="{BB962C8B-B14F-4D97-AF65-F5344CB8AC3E}">
        <p14:creationId xmlns:p14="http://schemas.microsoft.com/office/powerpoint/2010/main" val="42796399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9B44D7-2F4A-5746-BE1C-52353B337CB2}" type="slidenum">
              <a:rPr lang="en-US" smtClean="0"/>
              <a:t>37</a:t>
            </a:fld>
            <a:endParaRPr lang="en-US"/>
          </a:p>
        </p:txBody>
      </p:sp>
    </p:spTree>
    <p:extLst>
      <p:ext uri="{BB962C8B-B14F-4D97-AF65-F5344CB8AC3E}">
        <p14:creationId xmlns:p14="http://schemas.microsoft.com/office/powerpoint/2010/main" val="825692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数值型属性使用定量方法表达属性值，通常使用整数或实数进行表征，例如长度、重量、体积、温度等常见物理属性。</a:t>
            </a:r>
            <a:endParaRPr lang="en-US" altLang="zh-CN" dirty="0"/>
          </a:p>
          <a:p>
            <a:r>
              <a:rPr lang="zh-CN" altLang="en-US" dirty="0"/>
              <a:t>数值型属性又可以分为区间型属性和比值型属性。</a:t>
            </a:r>
            <a:endParaRPr lang="en-US" altLang="zh-CN" dirty="0"/>
          </a:p>
          <a:p>
            <a:r>
              <a:rPr lang="zh-CN" altLang="en-US" dirty="0"/>
              <a:t>区间型数值属性的起始值可在整个实数区间上取值，其数值可以进行差异运算。</a:t>
            </a:r>
            <a:endParaRPr lang="en-US" altLang="zh-CN" dirty="0"/>
          </a:p>
          <a:p>
            <a:r>
              <a:rPr lang="zh-CN" altLang="en-US" dirty="0"/>
              <a:t>比值型数值属性拥有基准点（零点）</a:t>
            </a:r>
            <a:endParaRPr lang="en-US" altLang="zh-CN" dirty="0"/>
          </a:p>
        </p:txBody>
      </p:sp>
      <p:sp>
        <p:nvSpPr>
          <p:cNvPr id="4" name="Slide Number Placeholder 3"/>
          <p:cNvSpPr>
            <a:spLocks noGrp="1"/>
          </p:cNvSpPr>
          <p:nvPr>
            <p:ph type="sldNum" sz="quarter" idx="5"/>
          </p:nvPr>
        </p:nvSpPr>
        <p:spPr/>
        <p:txBody>
          <a:bodyPr/>
          <a:lstStyle/>
          <a:p>
            <a:fld id="{AA9B44D7-2F4A-5746-BE1C-52353B337CB2}" type="slidenum">
              <a:rPr lang="en-US" smtClean="0"/>
              <a:t>7</a:t>
            </a:fld>
            <a:endParaRPr lang="en-US"/>
          </a:p>
        </p:txBody>
      </p:sp>
    </p:spTree>
    <p:extLst>
      <p:ext uri="{BB962C8B-B14F-4D97-AF65-F5344CB8AC3E}">
        <p14:creationId xmlns:p14="http://schemas.microsoft.com/office/powerpoint/2010/main" val="1905427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9B44D7-2F4A-5746-BE1C-52353B337CB2}" type="slidenum">
              <a:rPr lang="en-US" smtClean="0"/>
              <a:t>8</a:t>
            </a:fld>
            <a:endParaRPr lang="en-US"/>
          </a:p>
        </p:txBody>
      </p:sp>
    </p:spTree>
    <p:extLst>
      <p:ext uri="{BB962C8B-B14F-4D97-AF65-F5344CB8AC3E}">
        <p14:creationId xmlns:p14="http://schemas.microsoft.com/office/powerpoint/2010/main" val="3555321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在数据处理时常常需要比较各个对象之间的相似程度。</a:t>
            </a:r>
            <a:endParaRPr lang="en-US" altLang="zh-CN" dirty="0"/>
          </a:p>
          <a:p>
            <a:r>
              <a:rPr lang="zh-CN" altLang="en-US" dirty="0"/>
              <a:t>相似度的值一般取在</a:t>
            </a:r>
            <a:r>
              <a:rPr lang="en-US" altLang="zh-CN" dirty="0"/>
              <a:t>[0,1]</a:t>
            </a:r>
            <a:r>
              <a:rPr lang="zh-CN" altLang="en-US" dirty="0"/>
              <a:t>：如果两对象完全不相似，则其相似度为</a:t>
            </a:r>
            <a:r>
              <a:rPr lang="en-US" altLang="zh-CN" dirty="0"/>
              <a:t>0</a:t>
            </a:r>
            <a:r>
              <a:rPr lang="zh-CN" altLang="en-US" dirty="0"/>
              <a:t>；相似度越高，对象间的相似性越大。</a:t>
            </a:r>
            <a:endParaRPr lang="en-US" altLang="zh-CN" dirty="0"/>
          </a:p>
          <a:p>
            <a:r>
              <a:rPr lang="zh-CN" altLang="en-US" dirty="0"/>
              <a:t>相异度：</a:t>
            </a:r>
            <a:r>
              <a:rPr lang="en-US" altLang="zh-CN" dirty="0"/>
              <a:t>1-</a:t>
            </a:r>
            <a:r>
              <a:rPr lang="zh-CN" altLang="en-US" dirty="0"/>
              <a:t>相似度</a:t>
            </a:r>
            <a:endParaRPr lang="en-US" altLang="zh-CN" dirty="0"/>
          </a:p>
          <a:p>
            <a:r>
              <a:rPr lang="zh-CN" altLang="en-US" dirty="0"/>
              <a:t>后面讲的都是距离，即表现数据间的相异度</a:t>
            </a:r>
            <a:endParaRPr lang="en-US" altLang="zh-CN" dirty="0"/>
          </a:p>
        </p:txBody>
      </p:sp>
      <p:sp>
        <p:nvSpPr>
          <p:cNvPr id="4" name="Slide Number Placeholder 3"/>
          <p:cNvSpPr>
            <a:spLocks noGrp="1"/>
          </p:cNvSpPr>
          <p:nvPr>
            <p:ph type="sldNum" sz="quarter" idx="5"/>
          </p:nvPr>
        </p:nvSpPr>
        <p:spPr/>
        <p:txBody>
          <a:bodyPr/>
          <a:lstStyle/>
          <a:p>
            <a:fld id="{AA9B44D7-2F4A-5746-BE1C-52353B337CB2}" type="slidenum">
              <a:rPr lang="en-US" smtClean="0"/>
              <a:t>9</a:t>
            </a:fld>
            <a:endParaRPr lang="en-US"/>
          </a:p>
        </p:txBody>
      </p:sp>
    </p:spTree>
    <p:extLst>
      <p:ext uri="{BB962C8B-B14F-4D97-AF65-F5344CB8AC3E}">
        <p14:creationId xmlns:p14="http://schemas.microsoft.com/office/powerpoint/2010/main" val="636574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二元属性：属性的取值只有</a:t>
            </a:r>
            <a:r>
              <a:rPr lang="en-US" altLang="zh-CN" dirty="0"/>
              <a:t>0</a:t>
            </a:r>
            <a:r>
              <a:rPr lang="zh-CN" altLang="en-US" dirty="0"/>
              <a:t>或</a:t>
            </a:r>
            <a:r>
              <a:rPr lang="en-US" altLang="zh-CN" dirty="0"/>
              <a:t>1</a:t>
            </a:r>
            <a:endParaRPr lang="en-US" dirty="0"/>
          </a:p>
        </p:txBody>
      </p:sp>
      <p:sp>
        <p:nvSpPr>
          <p:cNvPr id="4" name="Slide Number Placeholder 3"/>
          <p:cNvSpPr>
            <a:spLocks noGrp="1"/>
          </p:cNvSpPr>
          <p:nvPr>
            <p:ph type="sldNum" sz="quarter" idx="5"/>
          </p:nvPr>
        </p:nvSpPr>
        <p:spPr/>
        <p:txBody>
          <a:bodyPr/>
          <a:lstStyle/>
          <a:p>
            <a:fld id="{AA9B44D7-2F4A-5746-BE1C-52353B337CB2}" type="slidenum">
              <a:rPr lang="en-US" smtClean="0"/>
              <a:t>10</a:t>
            </a:fld>
            <a:endParaRPr lang="en-US"/>
          </a:p>
        </p:txBody>
      </p:sp>
    </p:spTree>
    <p:extLst>
      <p:ext uri="{BB962C8B-B14F-4D97-AF65-F5344CB8AC3E}">
        <p14:creationId xmlns:p14="http://schemas.microsoft.com/office/powerpoint/2010/main" val="1972656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如果属性</a:t>
            </a:r>
            <a:r>
              <a:rPr lang="en-US" altLang="zh-CN" dirty="0"/>
              <a:t>t</a:t>
            </a:r>
            <a:r>
              <a:rPr lang="zh-CN" altLang="en-US" dirty="0"/>
              <a:t>有</a:t>
            </a:r>
            <a:r>
              <a:rPr lang="en-US" altLang="zh-CN" dirty="0" err="1"/>
              <a:t>N</a:t>
            </a:r>
            <a:r>
              <a:rPr lang="en-US" altLang="zh-CN" baseline="-25000" dirty="0" err="1"/>
              <a:t>t</a:t>
            </a:r>
            <a:r>
              <a:rPr lang="zh-CN" altLang="en-US" baseline="0" dirty="0"/>
              <a:t>个可能取值，且</a:t>
            </a:r>
            <a:r>
              <a:rPr lang="zh-CN" altLang="en-US" dirty="0"/>
              <a:t>某个对象的序数属性的取值为</a:t>
            </a:r>
            <a:r>
              <a:rPr lang="en-US" altLang="zh-CN" dirty="0"/>
              <a:t>k</a:t>
            </a:r>
            <a:r>
              <a:rPr lang="zh-CN" altLang="en-US" dirty="0"/>
              <a:t>，则它归一化后的值为（</a:t>
            </a:r>
            <a:r>
              <a:rPr lang="en-US" altLang="zh-CN" dirty="0"/>
              <a:t>k-1</a:t>
            </a:r>
            <a:r>
              <a:rPr lang="zh-CN" altLang="en-US" dirty="0"/>
              <a:t>）</a:t>
            </a:r>
            <a:r>
              <a:rPr lang="en-US" altLang="zh-CN" dirty="0"/>
              <a:t>/</a:t>
            </a:r>
            <a:r>
              <a:rPr lang="zh-CN" altLang="en-US" dirty="0"/>
              <a:t>（</a:t>
            </a:r>
            <a:r>
              <a:rPr lang="en-US" altLang="zh-CN" dirty="0"/>
              <a:t>N</a:t>
            </a:r>
            <a:r>
              <a:rPr lang="en-US" altLang="zh-CN" baseline="-25000" dirty="0"/>
              <a:t>t</a:t>
            </a:r>
            <a:r>
              <a:rPr lang="en-US" altLang="zh-CN" baseline="0" dirty="0"/>
              <a:t>-1</a:t>
            </a:r>
            <a:r>
              <a:rPr lang="zh-CN" altLang="en-US" dirty="0"/>
              <a:t>）</a:t>
            </a:r>
            <a:endParaRPr lang="en-US" dirty="0"/>
          </a:p>
        </p:txBody>
      </p:sp>
      <p:sp>
        <p:nvSpPr>
          <p:cNvPr id="4" name="Slide Number Placeholder 3"/>
          <p:cNvSpPr>
            <a:spLocks noGrp="1"/>
          </p:cNvSpPr>
          <p:nvPr>
            <p:ph type="sldNum" sz="quarter" idx="5"/>
          </p:nvPr>
        </p:nvSpPr>
        <p:spPr/>
        <p:txBody>
          <a:bodyPr/>
          <a:lstStyle/>
          <a:p>
            <a:fld id="{AA9B44D7-2F4A-5746-BE1C-52353B337CB2}" type="slidenum">
              <a:rPr lang="en-US" smtClean="0"/>
              <a:t>12</a:t>
            </a:fld>
            <a:endParaRPr lang="en-US"/>
          </a:p>
        </p:txBody>
      </p:sp>
    </p:spTree>
    <p:extLst>
      <p:ext uri="{BB962C8B-B14F-4D97-AF65-F5344CB8AC3E}">
        <p14:creationId xmlns:p14="http://schemas.microsoft.com/office/powerpoint/2010/main" val="3835138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这里</a:t>
            </a:r>
            <a:r>
              <a:rPr lang="en-US" altLang="zh-CN" dirty="0"/>
              <a:t>X</a:t>
            </a:r>
            <a:r>
              <a:rPr lang="zh-CN" altLang="en-US" dirty="0"/>
              <a:t>，</a:t>
            </a:r>
            <a:r>
              <a:rPr lang="en-US" altLang="zh-CN" dirty="0"/>
              <a:t>Y</a:t>
            </a:r>
            <a:r>
              <a:rPr lang="zh-CN" altLang="en-US" dirty="0"/>
              <a:t>都是</a:t>
            </a:r>
            <a:r>
              <a:rPr lang="en-US" altLang="zh-CN" dirty="0"/>
              <a:t>n</a:t>
            </a:r>
            <a:r>
              <a:rPr lang="zh-CN" altLang="en-US" dirty="0"/>
              <a:t>维的数据</a:t>
            </a:r>
            <a:endParaRPr lang="en-US" altLang="zh-CN" dirty="0"/>
          </a:p>
          <a:p>
            <a:r>
              <a:rPr lang="zh-CN" altLang="en-US" dirty="0"/>
              <a:t>可以发现，当闵可夫斯基距离中的</a:t>
            </a:r>
            <a:r>
              <a:rPr lang="en-US" altLang="zh-CN" dirty="0"/>
              <a:t>p=1</a:t>
            </a:r>
            <a:r>
              <a:rPr lang="zh-CN" altLang="en-US" dirty="0"/>
              <a:t>时，即为曼哈顿距离，</a:t>
            </a:r>
            <a:r>
              <a:rPr lang="en-US" altLang="zh-CN" dirty="0"/>
              <a:t>p=2</a:t>
            </a:r>
            <a:r>
              <a:rPr lang="zh-CN" altLang="en-US" dirty="0"/>
              <a:t>时，为欧式距离，</a:t>
            </a:r>
            <a:r>
              <a:rPr lang="en-US" altLang="zh-CN" dirty="0"/>
              <a:t>p-&gt;∞</a:t>
            </a:r>
            <a:r>
              <a:rPr lang="zh-CN" altLang="en-US" dirty="0"/>
              <a:t>时，则是切比雪夫距离</a:t>
            </a:r>
            <a:endParaRPr lang="en-US" altLang="zh-CN" dirty="0"/>
          </a:p>
          <a:p>
            <a:r>
              <a:rPr lang="zh-CN" altLang="en-US" dirty="0"/>
              <a:t>还有标准化欧式距离、马氏距离、兰氏距离等等，太多了就不一一列举了</a:t>
            </a:r>
            <a:endParaRPr lang="en-US" dirty="0"/>
          </a:p>
        </p:txBody>
      </p:sp>
      <p:sp>
        <p:nvSpPr>
          <p:cNvPr id="4" name="Slide Number Placeholder 3"/>
          <p:cNvSpPr>
            <a:spLocks noGrp="1"/>
          </p:cNvSpPr>
          <p:nvPr>
            <p:ph type="sldNum" sz="quarter" idx="5"/>
          </p:nvPr>
        </p:nvSpPr>
        <p:spPr/>
        <p:txBody>
          <a:bodyPr/>
          <a:lstStyle/>
          <a:p>
            <a:fld id="{AA9B44D7-2F4A-5746-BE1C-52353B337CB2}" type="slidenum">
              <a:rPr lang="en-US" smtClean="0"/>
              <a:t>13</a:t>
            </a:fld>
            <a:endParaRPr lang="en-US"/>
          </a:p>
        </p:txBody>
      </p:sp>
    </p:spTree>
    <p:extLst>
      <p:ext uri="{BB962C8B-B14F-4D97-AF65-F5344CB8AC3E}">
        <p14:creationId xmlns:p14="http://schemas.microsoft.com/office/powerpoint/2010/main" val="28834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不同应用对相异度度量（距离）的要求也不一样，针对特定的应用或者新的数据类型，需要定义新的相似性度量函数</a:t>
            </a:r>
            <a:endParaRPr lang="en-US" dirty="0"/>
          </a:p>
        </p:txBody>
      </p:sp>
      <p:sp>
        <p:nvSpPr>
          <p:cNvPr id="4" name="Slide Number Placeholder 3"/>
          <p:cNvSpPr>
            <a:spLocks noGrp="1"/>
          </p:cNvSpPr>
          <p:nvPr>
            <p:ph type="sldNum" sz="quarter" idx="5"/>
          </p:nvPr>
        </p:nvSpPr>
        <p:spPr/>
        <p:txBody>
          <a:bodyPr/>
          <a:lstStyle/>
          <a:p>
            <a:fld id="{AA9B44D7-2F4A-5746-BE1C-52353B337CB2}" type="slidenum">
              <a:rPr lang="en-US" smtClean="0"/>
              <a:t>14</a:t>
            </a:fld>
            <a:endParaRPr lang="en-US"/>
          </a:p>
        </p:txBody>
      </p:sp>
    </p:spTree>
    <p:extLst>
      <p:ext uri="{BB962C8B-B14F-4D97-AF65-F5344CB8AC3E}">
        <p14:creationId xmlns:p14="http://schemas.microsoft.com/office/powerpoint/2010/main" val="2739043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3B956-7FBD-234B-A2E5-2D64E90C6F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BE96FBB-2935-B143-94BA-6C2EBF50D3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7BC931-FEA5-A145-8B81-F1740AFCDFC6}"/>
              </a:ext>
            </a:extLst>
          </p:cNvPr>
          <p:cNvSpPr>
            <a:spLocks noGrp="1"/>
          </p:cNvSpPr>
          <p:nvPr>
            <p:ph type="dt" sz="half" idx="10"/>
          </p:nvPr>
        </p:nvSpPr>
        <p:spPr/>
        <p:txBody>
          <a:bodyPr/>
          <a:lstStyle/>
          <a:p>
            <a:fld id="{303155EF-2DF4-1741-90B1-64A55A429061}" type="datetimeFigureOut">
              <a:rPr lang="en-US" smtClean="0"/>
              <a:t>5/6/19</a:t>
            </a:fld>
            <a:endParaRPr lang="en-US"/>
          </a:p>
        </p:txBody>
      </p:sp>
      <p:sp>
        <p:nvSpPr>
          <p:cNvPr id="5" name="Footer Placeholder 4">
            <a:extLst>
              <a:ext uri="{FF2B5EF4-FFF2-40B4-BE49-F238E27FC236}">
                <a16:creationId xmlns:a16="http://schemas.microsoft.com/office/drawing/2014/main" id="{E03E7EDD-67EC-4340-AB1D-83CABF60EC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CA0EBE-4D32-8D4A-BD5F-989088129F58}"/>
              </a:ext>
            </a:extLst>
          </p:cNvPr>
          <p:cNvSpPr>
            <a:spLocks noGrp="1"/>
          </p:cNvSpPr>
          <p:nvPr>
            <p:ph type="sldNum" sz="quarter" idx="12"/>
          </p:nvPr>
        </p:nvSpPr>
        <p:spPr/>
        <p:txBody>
          <a:bodyPr/>
          <a:lstStyle/>
          <a:p>
            <a:fld id="{C40B3FA6-D919-224B-B620-2160513AC47C}" type="slidenum">
              <a:rPr lang="en-US" smtClean="0"/>
              <a:t>‹#›</a:t>
            </a:fld>
            <a:endParaRPr lang="en-US"/>
          </a:p>
        </p:txBody>
      </p:sp>
    </p:spTree>
    <p:extLst>
      <p:ext uri="{BB962C8B-B14F-4D97-AF65-F5344CB8AC3E}">
        <p14:creationId xmlns:p14="http://schemas.microsoft.com/office/powerpoint/2010/main" val="24588929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81472-6F61-4A4E-A33B-3FDC4507084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669E33B-9D73-EB4E-9959-E7C855FC1E4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74FE7C-8FB4-2449-BF8E-B0CD100B0E6F}"/>
              </a:ext>
            </a:extLst>
          </p:cNvPr>
          <p:cNvSpPr>
            <a:spLocks noGrp="1"/>
          </p:cNvSpPr>
          <p:nvPr>
            <p:ph type="dt" sz="half" idx="10"/>
          </p:nvPr>
        </p:nvSpPr>
        <p:spPr/>
        <p:txBody>
          <a:bodyPr/>
          <a:lstStyle/>
          <a:p>
            <a:fld id="{303155EF-2DF4-1741-90B1-64A55A429061}" type="datetimeFigureOut">
              <a:rPr lang="en-US" smtClean="0"/>
              <a:t>5/6/19</a:t>
            </a:fld>
            <a:endParaRPr lang="en-US"/>
          </a:p>
        </p:txBody>
      </p:sp>
      <p:sp>
        <p:nvSpPr>
          <p:cNvPr id="5" name="Footer Placeholder 4">
            <a:extLst>
              <a:ext uri="{FF2B5EF4-FFF2-40B4-BE49-F238E27FC236}">
                <a16:creationId xmlns:a16="http://schemas.microsoft.com/office/drawing/2014/main" id="{B942306A-351F-A149-B846-D0470055F1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B61940-C88D-6F4F-9462-F04456D07633}"/>
              </a:ext>
            </a:extLst>
          </p:cNvPr>
          <p:cNvSpPr>
            <a:spLocks noGrp="1"/>
          </p:cNvSpPr>
          <p:nvPr>
            <p:ph type="sldNum" sz="quarter" idx="12"/>
          </p:nvPr>
        </p:nvSpPr>
        <p:spPr/>
        <p:txBody>
          <a:bodyPr/>
          <a:lstStyle/>
          <a:p>
            <a:fld id="{C40B3FA6-D919-224B-B620-2160513AC47C}" type="slidenum">
              <a:rPr lang="en-US" smtClean="0"/>
              <a:t>‹#›</a:t>
            </a:fld>
            <a:endParaRPr lang="en-US"/>
          </a:p>
        </p:txBody>
      </p:sp>
    </p:spTree>
    <p:extLst>
      <p:ext uri="{BB962C8B-B14F-4D97-AF65-F5344CB8AC3E}">
        <p14:creationId xmlns:p14="http://schemas.microsoft.com/office/powerpoint/2010/main" val="1090802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2D1FCA-DC04-4F47-A8E8-A587165ACFA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2C6C59D-348D-9E48-AC80-33690739FFE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28BFC7-60FD-104E-A70D-BD26D3E026C2}"/>
              </a:ext>
            </a:extLst>
          </p:cNvPr>
          <p:cNvSpPr>
            <a:spLocks noGrp="1"/>
          </p:cNvSpPr>
          <p:nvPr>
            <p:ph type="dt" sz="half" idx="10"/>
          </p:nvPr>
        </p:nvSpPr>
        <p:spPr/>
        <p:txBody>
          <a:bodyPr/>
          <a:lstStyle/>
          <a:p>
            <a:fld id="{303155EF-2DF4-1741-90B1-64A55A429061}" type="datetimeFigureOut">
              <a:rPr lang="en-US" smtClean="0"/>
              <a:t>5/6/19</a:t>
            </a:fld>
            <a:endParaRPr lang="en-US"/>
          </a:p>
        </p:txBody>
      </p:sp>
      <p:sp>
        <p:nvSpPr>
          <p:cNvPr id="5" name="Footer Placeholder 4">
            <a:extLst>
              <a:ext uri="{FF2B5EF4-FFF2-40B4-BE49-F238E27FC236}">
                <a16:creationId xmlns:a16="http://schemas.microsoft.com/office/drawing/2014/main" id="{B2028126-1925-DD41-AE28-E5B8B5B304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4A1665-6559-4B46-81EA-93D1FACC0720}"/>
              </a:ext>
            </a:extLst>
          </p:cNvPr>
          <p:cNvSpPr>
            <a:spLocks noGrp="1"/>
          </p:cNvSpPr>
          <p:nvPr>
            <p:ph type="sldNum" sz="quarter" idx="12"/>
          </p:nvPr>
        </p:nvSpPr>
        <p:spPr/>
        <p:txBody>
          <a:bodyPr/>
          <a:lstStyle/>
          <a:p>
            <a:fld id="{C40B3FA6-D919-224B-B620-2160513AC47C}" type="slidenum">
              <a:rPr lang="en-US" smtClean="0"/>
              <a:t>‹#›</a:t>
            </a:fld>
            <a:endParaRPr lang="en-US"/>
          </a:p>
        </p:txBody>
      </p:sp>
    </p:spTree>
    <p:extLst>
      <p:ext uri="{BB962C8B-B14F-4D97-AF65-F5344CB8AC3E}">
        <p14:creationId xmlns:p14="http://schemas.microsoft.com/office/powerpoint/2010/main" val="1431719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F4DF9-365A-AD48-A29F-74DACB854F1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D249DFE-5722-4143-8040-246FD5B0772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B4ADD65-DE4E-CE4E-BA06-28F568C9EB9F}"/>
              </a:ext>
            </a:extLst>
          </p:cNvPr>
          <p:cNvSpPr>
            <a:spLocks noGrp="1"/>
          </p:cNvSpPr>
          <p:nvPr>
            <p:ph type="dt" sz="half" idx="10"/>
          </p:nvPr>
        </p:nvSpPr>
        <p:spPr/>
        <p:txBody>
          <a:bodyPr/>
          <a:lstStyle/>
          <a:p>
            <a:fld id="{303155EF-2DF4-1741-90B1-64A55A429061}" type="datetimeFigureOut">
              <a:rPr lang="en-US" smtClean="0"/>
              <a:t>5/6/19</a:t>
            </a:fld>
            <a:endParaRPr lang="en-US"/>
          </a:p>
        </p:txBody>
      </p:sp>
      <p:sp>
        <p:nvSpPr>
          <p:cNvPr id="5" name="Footer Placeholder 4">
            <a:extLst>
              <a:ext uri="{FF2B5EF4-FFF2-40B4-BE49-F238E27FC236}">
                <a16:creationId xmlns:a16="http://schemas.microsoft.com/office/drawing/2014/main" id="{B51A5E8C-EBFA-8D43-8081-7B085FC335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6BE622-F456-AE41-A224-8619C859F7BC}"/>
              </a:ext>
            </a:extLst>
          </p:cNvPr>
          <p:cNvSpPr>
            <a:spLocks noGrp="1"/>
          </p:cNvSpPr>
          <p:nvPr>
            <p:ph type="sldNum" sz="quarter" idx="12"/>
          </p:nvPr>
        </p:nvSpPr>
        <p:spPr/>
        <p:txBody>
          <a:bodyPr/>
          <a:lstStyle/>
          <a:p>
            <a:fld id="{C40B3FA6-D919-224B-B620-2160513AC47C}" type="slidenum">
              <a:rPr lang="en-US" smtClean="0"/>
              <a:t>‹#›</a:t>
            </a:fld>
            <a:endParaRPr lang="en-US"/>
          </a:p>
        </p:txBody>
      </p:sp>
    </p:spTree>
    <p:extLst>
      <p:ext uri="{BB962C8B-B14F-4D97-AF65-F5344CB8AC3E}">
        <p14:creationId xmlns:p14="http://schemas.microsoft.com/office/powerpoint/2010/main" val="2702935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231D8-9999-BC42-972D-FFFE6484CF7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E78FE9F-C422-B348-B9B6-2DA13D2172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CFFB77-1E4B-D345-AD81-231E3C72FF89}"/>
              </a:ext>
            </a:extLst>
          </p:cNvPr>
          <p:cNvSpPr>
            <a:spLocks noGrp="1"/>
          </p:cNvSpPr>
          <p:nvPr>
            <p:ph type="dt" sz="half" idx="10"/>
          </p:nvPr>
        </p:nvSpPr>
        <p:spPr/>
        <p:txBody>
          <a:bodyPr/>
          <a:lstStyle/>
          <a:p>
            <a:fld id="{303155EF-2DF4-1741-90B1-64A55A429061}" type="datetimeFigureOut">
              <a:rPr lang="en-US" smtClean="0"/>
              <a:t>5/6/19</a:t>
            </a:fld>
            <a:endParaRPr lang="en-US"/>
          </a:p>
        </p:txBody>
      </p:sp>
      <p:sp>
        <p:nvSpPr>
          <p:cNvPr id="5" name="Footer Placeholder 4">
            <a:extLst>
              <a:ext uri="{FF2B5EF4-FFF2-40B4-BE49-F238E27FC236}">
                <a16:creationId xmlns:a16="http://schemas.microsoft.com/office/drawing/2014/main" id="{3D2F1756-F599-C548-913B-CF66F3A94B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87F557-080D-A649-A0DE-E84CF20CE23D}"/>
              </a:ext>
            </a:extLst>
          </p:cNvPr>
          <p:cNvSpPr>
            <a:spLocks noGrp="1"/>
          </p:cNvSpPr>
          <p:nvPr>
            <p:ph type="sldNum" sz="quarter" idx="12"/>
          </p:nvPr>
        </p:nvSpPr>
        <p:spPr/>
        <p:txBody>
          <a:bodyPr/>
          <a:lstStyle/>
          <a:p>
            <a:fld id="{C40B3FA6-D919-224B-B620-2160513AC47C}" type="slidenum">
              <a:rPr lang="en-US" smtClean="0"/>
              <a:t>‹#›</a:t>
            </a:fld>
            <a:endParaRPr lang="en-US"/>
          </a:p>
        </p:txBody>
      </p:sp>
    </p:spTree>
    <p:extLst>
      <p:ext uri="{BB962C8B-B14F-4D97-AF65-F5344CB8AC3E}">
        <p14:creationId xmlns:p14="http://schemas.microsoft.com/office/powerpoint/2010/main" val="103889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52EE9-D6E9-254F-9F5A-5FF022D768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D05D170-39AE-504E-AA9B-EFA9DB58A68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6D1B2E-C614-374B-B52A-2DF25CA9A7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DF9A4E-4DDD-3B40-A6DF-D90B7228F3D8}"/>
              </a:ext>
            </a:extLst>
          </p:cNvPr>
          <p:cNvSpPr>
            <a:spLocks noGrp="1"/>
          </p:cNvSpPr>
          <p:nvPr>
            <p:ph type="dt" sz="half" idx="10"/>
          </p:nvPr>
        </p:nvSpPr>
        <p:spPr/>
        <p:txBody>
          <a:bodyPr/>
          <a:lstStyle/>
          <a:p>
            <a:fld id="{303155EF-2DF4-1741-90B1-64A55A429061}" type="datetimeFigureOut">
              <a:rPr lang="en-US" smtClean="0"/>
              <a:t>5/6/19</a:t>
            </a:fld>
            <a:endParaRPr lang="en-US"/>
          </a:p>
        </p:txBody>
      </p:sp>
      <p:sp>
        <p:nvSpPr>
          <p:cNvPr id="6" name="Footer Placeholder 5">
            <a:extLst>
              <a:ext uri="{FF2B5EF4-FFF2-40B4-BE49-F238E27FC236}">
                <a16:creationId xmlns:a16="http://schemas.microsoft.com/office/drawing/2014/main" id="{C61220A2-16F2-1246-8A08-CF532CB8226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9561CE3-9CCF-3147-AFBE-A564C91AE9A2}"/>
              </a:ext>
            </a:extLst>
          </p:cNvPr>
          <p:cNvSpPr>
            <a:spLocks noGrp="1"/>
          </p:cNvSpPr>
          <p:nvPr>
            <p:ph type="sldNum" sz="quarter" idx="12"/>
          </p:nvPr>
        </p:nvSpPr>
        <p:spPr/>
        <p:txBody>
          <a:bodyPr/>
          <a:lstStyle/>
          <a:p>
            <a:fld id="{C40B3FA6-D919-224B-B620-2160513AC47C}" type="slidenum">
              <a:rPr lang="en-US" smtClean="0"/>
              <a:t>‹#›</a:t>
            </a:fld>
            <a:endParaRPr lang="en-US"/>
          </a:p>
        </p:txBody>
      </p:sp>
    </p:spTree>
    <p:extLst>
      <p:ext uri="{BB962C8B-B14F-4D97-AF65-F5344CB8AC3E}">
        <p14:creationId xmlns:p14="http://schemas.microsoft.com/office/powerpoint/2010/main" val="24684064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CEE6E-0A6B-9643-8B34-3C4045A0842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548836B-C648-0744-BD05-8A5B0670690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052D210-BC7C-5C45-832B-E3C8E9C6E7A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1A00219-E00B-5F40-AFAE-E6A90472C4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CE26572-2C53-994F-87CD-FBDF004C86C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885A468-8761-274B-BBFE-178E77111B9A}"/>
              </a:ext>
            </a:extLst>
          </p:cNvPr>
          <p:cNvSpPr>
            <a:spLocks noGrp="1"/>
          </p:cNvSpPr>
          <p:nvPr>
            <p:ph type="dt" sz="half" idx="10"/>
          </p:nvPr>
        </p:nvSpPr>
        <p:spPr/>
        <p:txBody>
          <a:bodyPr/>
          <a:lstStyle/>
          <a:p>
            <a:fld id="{303155EF-2DF4-1741-90B1-64A55A429061}" type="datetimeFigureOut">
              <a:rPr lang="en-US" smtClean="0"/>
              <a:t>5/6/19</a:t>
            </a:fld>
            <a:endParaRPr lang="en-US"/>
          </a:p>
        </p:txBody>
      </p:sp>
      <p:sp>
        <p:nvSpPr>
          <p:cNvPr id="8" name="Footer Placeholder 7">
            <a:extLst>
              <a:ext uri="{FF2B5EF4-FFF2-40B4-BE49-F238E27FC236}">
                <a16:creationId xmlns:a16="http://schemas.microsoft.com/office/drawing/2014/main" id="{C1C8D747-50D0-A044-81D3-12534D8A36A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0EFD216-3498-6D4C-AC89-E0E87219325F}"/>
              </a:ext>
            </a:extLst>
          </p:cNvPr>
          <p:cNvSpPr>
            <a:spLocks noGrp="1"/>
          </p:cNvSpPr>
          <p:nvPr>
            <p:ph type="sldNum" sz="quarter" idx="12"/>
          </p:nvPr>
        </p:nvSpPr>
        <p:spPr/>
        <p:txBody>
          <a:bodyPr/>
          <a:lstStyle/>
          <a:p>
            <a:fld id="{C40B3FA6-D919-224B-B620-2160513AC47C}" type="slidenum">
              <a:rPr lang="en-US" smtClean="0"/>
              <a:t>‹#›</a:t>
            </a:fld>
            <a:endParaRPr lang="en-US"/>
          </a:p>
        </p:txBody>
      </p:sp>
    </p:spTree>
    <p:extLst>
      <p:ext uri="{BB962C8B-B14F-4D97-AF65-F5344CB8AC3E}">
        <p14:creationId xmlns:p14="http://schemas.microsoft.com/office/powerpoint/2010/main" val="28911634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7A412-D858-034C-93D1-8B151C7B49A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1739E68-54C5-2742-AC55-11369187764F}"/>
              </a:ext>
            </a:extLst>
          </p:cNvPr>
          <p:cNvSpPr>
            <a:spLocks noGrp="1"/>
          </p:cNvSpPr>
          <p:nvPr>
            <p:ph type="dt" sz="half" idx="10"/>
          </p:nvPr>
        </p:nvSpPr>
        <p:spPr/>
        <p:txBody>
          <a:bodyPr/>
          <a:lstStyle/>
          <a:p>
            <a:fld id="{303155EF-2DF4-1741-90B1-64A55A429061}" type="datetimeFigureOut">
              <a:rPr lang="en-US" smtClean="0"/>
              <a:t>5/6/19</a:t>
            </a:fld>
            <a:endParaRPr lang="en-US"/>
          </a:p>
        </p:txBody>
      </p:sp>
      <p:sp>
        <p:nvSpPr>
          <p:cNvPr id="4" name="Footer Placeholder 3">
            <a:extLst>
              <a:ext uri="{FF2B5EF4-FFF2-40B4-BE49-F238E27FC236}">
                <a16:creationId xmlns:a16="http://schemas.microsoft.com/office/drawing/2014/main" id="{52F8A3CF-D89C-7642-98B7-A700125712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7FD321D-EB04-3645-AE39-2B66948E1B87}"/>
              </a:ext>
            </a:extLst>
          </p:cNvPr>
          <p:cNvSpPr>
            <a:spLocks noGrp="1"/>
          </p:cNvSpPr>
          <p:nvPr>
            <p:ph type="sldNum" sz="quarter" idx="12"/>
          </p:nvPr>
        </p:nvSpPr>
        <p:spPr/>
        <p:txBody>
          <a:bodyPr/>
          <a:lstStyle/>
          <a:p>
            <a:fld id="{C40B3FA6-D919-224B-B620-2160513AC47C}" type="slidenum">
              <a:rPr lang="en-US" smtClean="0"/>
              <a:t>‹#›</a:t>
            </a:fld>
            <a:endParaRPr lang="en-US"/>
          </a:p>
        </p:txBody>
      </p:sp>
    </p:spTree>
    <p:extLst>
      <p:ext uri="{BB962C8B-B14F-4D97-AF65-F5344CB8AC3E}">
        <p14:creationId xmlns:p14="http://schemas.microsoft.com/office/powerpoint/2010/main" val="2015516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28BFBD8-A998-3E45-B3E4-CD9F3365BC36}"/>
              </a:ext>
            </a:extLst>
          </p:cNvPr>
          <p:cNvSpPr>
            <a:spLocks noGrp="1"/>
          </p:cNvSpPr>
          <p:nvPr>
            <p:ph type="dt" sz="half" idx="10"/>
          </p:nvPr>
        </p:nvSpPr>
        <p:spPr/>
        <p:txBody>
          <a:bodyPr/>
          <a:lstStyle/>
          <a:p>
            <a:fld id="{303155EF-2DF4-1741-90B1-64A55A429061}" type="datetimeFigureOut">
              <a:rPr lang="en-US" smtClean="0"/>
              <a:t>5/6/19</a:t>
            </a:fld>
            <a:endParaRPr lang="en-US"/>
          </a:p>
        </p:txBody>
      </p:sp>
      <p:sp>
        <p:nvSpPr>
          <p:cNvPr id="3" name="Footer Placeholder 2">
            <a:extLst>
              <a:ext uri="{FF2B5EF4-FFF2-40B4-BE49-F238E27FC236}">
                <a16:creationId xmlns:a16="http://schemas.microsoft.com/office/drawing/2014/main" id="{4EA3E286-B11E-C342-BB20-3EBB50BE038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52B19A2-81CE-0844-92B4-13964F64138A}"/>
              </a:ext>
            </a:extLst>
          </p:cNvPr>
          <p:cNvSpPr>
            <a:spLocks noGrp="1"/>
          </p:cNvSpPr>
          <p:nvPr>
            <p:ph type="sldNum" sz="quarter" idx="12"/>
          </p:nvPr>
        </p:nvSpPr>
        <p:spPr/>
        <p:txBody>
          <a:bodyPr/>
          <a:lstStyle/>
          <a:p>
            <a:fld id="{C40B3FA6-D919-224B-B620-2160513AC47C}" type="slidenum">
              <a:rPr lang="en-US" smtClean="0"/>
              <a:t>‹#›</a:t>
            </a:fld>
            <a:endParaRPr lang="en-US"/>
          </a:p>
        </p:txBody>
      </p:sp>
    </p:spTree>
    <p:extLst>
      <p:ext uri="{BB962C8B-B14F-4D97-AF65-F5344CB8AC3E}">
        <p14:creationId xmlns:p14="http://schemas.microsoft.com/office/powerpoint/2010/main" val="2408107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01641-E93C-5D43-8D81-04F95E922B4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8F4FADF-4B76-AE41-B785-39F7376381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5E39310-93E1-C745-B0CB-4C2B72DCD3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6088E9-41A6-1647-A41B-88A8F57C9348}"/>
              </a:ext>
            </a:extLst>
          </p:cNvPr>
          <p:cNvSpPr>
            <a:spLocks noGrp="1"/>
          </p:cNvSpPr>
          <p:nvPr>
            <p:ph type="dt" sz="half" idx="10"/>
          </p:nvPr>
        </p:nvSpPr>
        <p:spPr/>
        <p:txBody>
          <a:bodyPr/>
          <a:lstStyle/>
          <a:p>
            <a:fld id="{303155EF-2DF4-1741-90B1-64A55A429061}" type="datetimeFigureOut">
              <a:rPr lang="en-US" smtClean="0"/>
              <a:t>5/6/19</a:t>
            </a:fld>
            <a:endParaRPr lang="en-US"/>
          </a:p>
        </p:txBody>
      </p:sp>
      <p:sp>
        <p:nvSpPr>
          <p:cNvPr id="6" name="Footer Placeholder 5">
            <a:extLst>
              <a:ext uri="{FF2B5EF4-FFF2-40B4-BE49-F238E27FC236}">
                <a16:creationId xmlns:a16="http://schemas.microsoft.com/office/drawing/2014/main" id="{DC8EB769-AF41-9F48-98B0-E767B03282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1799FE0-97AD-4B49-B11F-D6A15CCB0B71}"/>
              </a:ext>
            </a:extLst>
          </p:cNvPr>
          <p:cNvSpPr>
            <a:spLocks noGrp="1"/>
          </p:cNvSpPr>
          <p:nvPr>
            <p:ph type="sldNum" sz="quarter" idx="12"/>
          </p:nvPr>
        </p:nvSpPr>
        <p:spPr/>
        <p:txBody>
          <a:bodyPr/>
          <a:lstStyle/>
          <a:p>
            <a:fld id="{C40B3FA6-D919-224B-B620-2160513AC47C}" type="slidenum">
              <a:rPr lang="en-US" smtClean="0"/>
              <a:t>‹#›</a:t>
            </a:fld>
            <a:endParaRPr lang="en-US"/>
          </a:p>
        </p:txBody>
      </p:sp>
    </p:spTree>
    <p:extLst>
      <p:ext uri="{BB962C8B-B14F-4D97-AF65-F5344CB8AC3E}">
        <p14:creationId xmlns:p14="http://schemas.microsoft.com/office/powerpoint/2010/main" val="672863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10D35B-BA2E-C945-9A50-D816D7B0B66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EADD513-CB15-AF43-935B-442C2ADE43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0E43FB6-4BD4-844C-84A3-82CA616CAE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0CEE6B2-97B8-424A-B9EF-77E4CB0EF6A3}"/>
              </a:ext>
            </a:extLst>
          </p:cNvPr>
          <p:cNvSpPr>
            <a:spLocks noGrp="1"/>
          </p:cNvSpPr>
          <p:nvPr>
            <p:ph type="dt" sz="half" idx="10"/>
          </p:nvPr>
        </p:nvSpPr>
        <p:spPr/>
        <p:txBody>
          <a:bodyPr/>
          <a:lstStyle/>
          <a:p>
            <a:fld id="{303155EF-2DF4-1741-90B1-64A55A429061}" type="datetimeFigureOut">
              <a:rPr lang="en-US" smtClean="0"/>
              <a:t>5/6/19</a:t>
            </a:fld>
            <a:endParaRPr lang="en-US"/>
          </a:p>
        </p:txBody>
      </p:sp>
      <p:sp>
        <p:nvSpPr>
          <p:cNvPr id="6" name="Footer Placeholder 5">
            <a:extLst>
              <a:ext uri="{FF2B5EF4-FFF2-40B4-BE49-F238E27FC236}">
                <a16:creationId xmlns:a16="http://schemas.microsoft.com/office/drawing/2014/main" id="{7C5AD59F-DF4F-974A-B691-EA5CA478CB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0B1F56-8D9B-CD40-9491-8A264375EBF9}"/>
              </a:ext>
            </a:extLst>
          </p:cNvPr>
          <p:cNvSpPr>
            <a:spLocks noGrp="1"/>
          </p:cNvSpPr>
          <p:nvPr>
            <p:ph type="sldNum" sz="quarter" idx="12"/>
          </p:nvPr>
        </p:nvSpPr>
        <p:spPr/>
        <p:txBody>
          <a:bodyPr/>
          <a:lstStyle/>
          <a:p>
            <a:fld id="{C40B3FA6-D919-224B-B620-2160513AC47C}" type="slidenum">
              <a:rPr lang="en-US" smtClean="0"/>
              <a:t>‹#›</a:t>
            </a:fld>
            <a:endParaRPr lang="en-US"/>
          </a:p>
        </p:txBody>
      </p:sp>
    </p:spTree>
    <p:extLst>
      <p:ext uri="{BB962C8B-B14F-4D97-AF65-F5344CB8AC3E}">
        <p14:creationId xmlns:p14="http://schemas.microsoft.com/office/powerpoint/2010/main" val="6370810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DAD8E4A-E859-A946-A09A-9E14809340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72A2496-6098-E845-B276-85CD4E587E1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FE4F71-6BA1-B144-9FFD-E52273C02D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155EF-2DF4-1741-90B1-64A55A429061}" type="datetimeFigureOut">
              <a:rPr lang="en-US" smtClean="0"/>
              <a:t>5/6/19</a:t>
            </a:fld>
            <a:endParaRPr lang="en-US"/>
          </a:p>
        </p:txBody>
      </p:sp>
      <p:sp>
        <p:nvSpPr>
          <p:cNvPr id="5" name="Footer Placeholder 4">
            <a:extLst>
              <a:ext uri="{FF2B5EF4-FFF2-40B4-BE49-F238E27FC236}">
                <a16:creationId xmlns:a16="http://schemas.microsoft.com/office/drawing/2014/main" id="{777D5615-CD70-FA48-81D4-0AA0C342D2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708CE5B-8AC4-7548-878A-691C53016E6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0B3FA6-D919-224B-B620-2160513AC47C}" type="slidenum">
              <a:rPr lang="en-US" smtClean="0"/>
              <a:t>‹#›</a:t>
            </a:fld>
            <a:endParaRPr lang="en-US"/>
          </a:p>
        </p:txBody>
      </p:sp>
    </p:spTree>
    <p:extLst>
      <p:ext uri="{BB962C8B-B14F-4D97-AF65-F5344CB8AC3E}">
        <p14:creationId xmlns:p14="http://schemas.microsoft.com/office/powerpoint/2010/main" val="112034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slide" Target="slide38.xml"/><Relationship Id="rId4" Type="http://schemas.openxmlformats.org/officeDocument/2006/relationships/slide" Target="slide3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gif"/><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6.gif"/><Relationship Id="rId4" Type="http://schemas.openxmlformats.org/officeDocument/2006/relationships/image" Target="../media/image45.jpeg"/></Relationships>
</file>

<file path=ppt/slides/_rels/slide3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image" Target="../media/image50.png"/><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image" Target="../media/image54.png"/><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slide" Target="slide15.xml"/><Relationship Id="rId4" Type="http://schemas.openxmlformats.org/officeDocument/2006/relationships/image" Target="../media/image5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DF59FB-2E86-3041-AFFB-6632BB676D05}"/>
              </a:ext>
            </a:extLst>
          </p:cNvPr>
          <p:cNvPicPr>
            <a:picLocks noChangeAspect="1"/>
          </p:cNvPicPr>
          <p:nvPr/>
        </p:nvPicPr>
        <p:blipFill>
          <a:blip r:embed="rId2"/>
          <a:stretch>
            <a:fillRect/>
          </a:stretch>
        </p:blipFill>
        <p:spPr>
          <a:xfrm>
            <a:off x="8738981" y="355818"/>
            <a:ext cx="2387600" cy="2260600"/>
          </a:xfrm>
          <a:prstGeom prst="rect">
            <a:avLst/>
          </a:prstGeom>
        </p:spPr>
      </p:pic>
      <p:pic>
        <p:nvPicPr>
          <p:cNvPr id="7" name="Picture 6">
            <a:extLst>
              <a:ext uri="{FF2B5EF4-FFF2-40B4-BE49-F238E27FC236}">
                <a16:creationId xmlns:a16="http://schemas.microsoft.com/office/drawing/2014/main" id="{0FFE79D4-9240-7943-932F-F614FCB06266}"/>
              </a:ext>
            </a:extLst>
          </p:cNvPr>
          <p:cNvPicPr>
            <a:picLocks noChangeAspect="1"/>
          </p:cNvPicPr>
          <p:nvPr/>
        </p:nvPicPr>
        <p:blipFill>
          <a:blip r:embed="rId3"/>
          <a:stretch>
            <a:fillRect/>
          </a:stretch>
        </p:blipFill>
        <p:spPr>
          <a:xfrm>
            <a:off x="1347580" y="4521418"/>
            <a:ext cx="1790700" cy="1803400"/>
          </a:xfrm>
          <a:prstGeom prst="rect">
            <a:avLst/>
          </a:prstGeom>
        </p:spPr>
      </p:pic>
      <p:sp>
        <p:nvSpPr>
          <p:cNvPr id="8" name="TextBox 7">
            <a:extLst>
              <a:ext uri="{FF2B5EF4-FFF2-40B4-BE49-F238E27FC236}">
                <a16:creationId xmlns:a16="http://schemas.microsoft.com/office/drawing/2014/main" id="{F75B2542-C28D-ED47-A7A3-F66A96D992C2}"/>
              </a:ext>
            </a:extLst>
          </p:cNvPr>
          <p:cNvSpPr txBox="1"/>
          <p:nvPr/>
        </p:nvSpPr>
        <p:spPr>
          <a:xfrm>
            <a:off x="1408319" y="978286"/>
            <a:ext cx="1729961" cy="1015663"/>
          </a:xfrm>
          <a:prstGeom prst="rect">
            <a:avLst/>
          </a:prstGeom>
          <a:noFill/>
        </p:spPr>
        <p:txBody>
          <a:bodyPr wrap="none" rtlCol="0">
            <a:spAutoFit/>
          </a:bodyPr>
          <a:lstStyle/>
          <a:p>
            <a:r>
              <a:rPr lang="zh-CN" altLang="en-US" sz="6000" b="1" dirty="0">
                <a:latin typeface="SimHei" panose="02010609060101010101" pitchFamily="49" charset="-122"/>
                <a:ea typeface="SimHei" panose="02010609060101010101" pitchFamily="49" charset="-122"/>
              </a:rPr>
              <a:t>数据</a:t>
            </a:r>
            <a:endParaRPr lang="en-US" sz="6000" b="1" dirty="0">
              <a:latin typeface="SimHei" panose="02010609060101010101" pitchFamily="49" charset="-122"/>
              <a:ea typeface="SimHei" panose="02010609060101010101" pitchFamily="49" charset="-122"/>
            </a:endParaRPr>
          </a:p>
        </p:txBody>
      </p:sp>
      <p:sp>
        <p:nvSpPr>
          <p:cNvPr id="9" name="TextBox 8">
            <a:extLst>
              <a:ext uri="{FF2B5EF4-FFF2-40B4-BE49-F238E27FC236}">
                <a16:creationId xmlns:a16="http://schemas.microsoft.com/office/drawing/2014/main" id="{66C480B7-5328-A647-A34C-CF213901A20D}"/>
              </a:ext>
            </a:extLst>
          </p:cNvPr>
          <p:cNvSpPr txBox="1"/>
          <p:nvPr/>
        </p:nvSpPr>
        <p:spPr>
          <a:xfrm>
            <a:off x="7146941" y="4521418"/>
            <a:ext cx="4010009" cy="1815882"/>
          </a:xfrm>
          <a:prstGeom prst="rect">
            <a:avLst/>
          </a:prstGeom>
          <a:noFill/>
        </p:spPr>
        <p:txBody>
          <a:bodyPr wrap="none" rtlCol="0">
            <a:spAutoFit/>
          </a:bodyPr>
          <a:lstStyle/>
          <a:p>
            <a:pPr algn="r"/>
            <a:r>
              <a:rPr lang="zh-CN" altLang="en-US" sz="2800" dirty="0"/>
              <a:t>王晔</a:t>
            </a:r>
            <a:endParaRPr lang="en-US" altLang="zh-CN" sz="2800" dirty="0"/>
          </a:p>
          <a:p>
            <a:pPr algn="r"/>
            <a:r>
              <a:rPr lang="zh-CN" altLang="en-US" sz="2800" dirty="0"/>
              <a:t>华东师范大学</a:t>
            </a:r>
            <a:endParaRPr lang="en-US" altLang="zh-CN" sz="2800" dirty="0"/>
          </a:p>
          <a:p>
            <a:pPr algn="r"/>
            <a:r>
              <a:rPr lang="zh-CN" altLang="en-US" sz="2800" dirty="0"/>
              <a:t>数据科学与工程学院</a:t>
            </a:r>
            <a:endParaRPr lang="en-US" altLang="zh-CN" sz="2800" dirty="0"/>
          </a:p>
          <a:p>
            <a:pPr algn="r"/>
            <a:r>
              <a:rPr lang="en-US" sz="2800" dirty="0" err="1"/>
              <a:t>ywang@dase.ecnu.edu.cn</a:t>
            </a:r>
            <a:endParaRPr lang="en-US" sz="2800" dirty="0"/>
          </a:p>
        </p:txBody>
      </p:sp>
    </p:spTree>
    <p:extLst>
      <p:ext uri="{BB962C8B-B14F-4D97-AF65-F5344CB8AC3E}">
        <p14:creationId xmlns:p14="http://schemas.microsoft.com/office/powerpoint/2010/main" val="596384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3DCD30-AA1B-5445-A7E3-1A5850AFC825}"/>
              </a:ext>
            </a:extLst>
          </p:cNvPr>
          <p:cNvSpPr txBox="1"/>
          <p:nvPr/>
        </p:nvSpPr>
        <p:spPr>
          <a:xfrm>
            <a:off x="285750" y="555207"/>
            <a:ext cx="1620957"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数据基础</a:t>
            </a:r>
            <a:endParaRPr lang="en-US" sz="2800" dirty="0">
              <a:latin typeface="SimHei" panose="02010609060101010101" pitchFamily="49" charset="-122"/>
              <a:ea typeface="SimHei" panose="02010609060101010101" pitchFamily="49" charset="-122"/>
            </a:endParaRPr>
          </a:p>
        </p:txBody>
      </p:sp>
      <p:sp>
        <p:nvSpPr>
          <p:cNvPr id="5" name="TextBox 4">
            <a:extLst>
              <a:ext uri="{FF2B5EF4-FFF2-40B4-BE49-F238E27FC236}">
                <a16:creationId xmlns:a16="http://schemas.microsoft.com/office/drawing/2014/main" id="{7DFF709B-412C-C943-A6DC-926DF19CE66F}"/>
              </a:ext>
            </a:extLst>
          </p:cNvPr>
          <p:cNvSpPr txBox="1"/>
          <p:nvPr/>
        </p:nvSpPr>
        <p:spPr>
          <a:xfrm>
            <a:off x="4746912" y="1123950"/>
            <a:ext cx="2698175"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数据相似性度量</a:t>
            </a:r>
            <a:endParaRPr lang="en-US" sz="2800" dirty="0">
              <a:latin typeface="SimHei" panose="02010609060101010101" pitchFamily="49" charset="-122"/>
              <a:ea typeface="SimHei" panose="02010609060101010101" pitchFamily="49" charset="-122"/>
            </a:endParaRPr>
          </a:p>
        </p:txBody>
      </p:sp>
      <p:sp>
        <p:nvSpPr>
          <p:cNvPr id="6" name="TextBox 5">
            <a:extLst>
              <a:ext uri="{FF2B5EF4-FFF2-40B4-BE49-F238E27FC236}">
                <a16:creationId xmlns:a16="http://schemas.microsoft.com/office/drawing/2014/main" id="{376031BB-6A06-9C42-BA94-B9E553F2EAC1}"/>
              </a:ext>
            </a:extLst>
          </p:cNvPr>
          <p:cNvSpPr txBox="1"/>
          <p:nvPr/>
        </p:nvSpPr>
        <p:spPr>
          <a:xfrm>
            <a:off x="1096228" y="1647170"/>
            <a:ext cx="2185214" cy="461665"/>
          </a:xfrm>
          <a:prstGeom prst="rect">
            <a:avLst/>
          </a:prstGeom>
          <a:noFill/>
        </p:spPr>
        <p:txBody>
          <a:bodyPr wrap="none" rtlCol="0">
            <a:spAutoFit/>
          </a:bodyPr>
          <a:lstStyle/>
          <a:p>
            <a:r>
              <a:rPr lang="en-US" altLang="zh-CN" sz="2400" dirty="0">
                <a:latin typeface="SimHei" panose="02010609060101010101" pitchFamily="49" charset="-122"/>
                <a:ea typeface="SimHei" panose="02010609060101010101" pitchFamily="49" charset="-122"/>
              </a:rPr>
              <a:t>1</a:t>
            </a:r>
            <a:r>
              <a:rPr lang="zh-CN" altLang="en-US" sz="2400" dirty="0">
                <a:latin typeface="SimHei" panose="02010609060101010101" pitchFamily="49" charset="-122"/>
                <a:ea typeface="SimHei" panose="02010609060101010101" pitchFamily="49" charset="-122"/>
              </a:rPr>
              <a:t>、类别型属性</a:t>
            </a:r>
            <a:endParaRPr lang="en-US" sz="2400" dirty="0">
              <a:latin typeface="SimHei" panose="02010609060101010101" pitchFamily="49" charset="-122"/>
              <a:ea typeface="SimHei" panose="02010609060101010101" pitchFamily="49" charset="-122"/>
            </a:endParaRPr>
          </a:p>
        </p:txBody>
      </p:sp>
      <p:sp>
        <p:nvSpPr>
          <p:cNvPr id="8" name="TextBox 7">
            <a:extLst>
              <a:ext uri="{FF2B5EF4-FFF2-40B4-BE49-F238E27FC236}">
                <a16:creationId xmlns:a16="http://schemas.microsoft.com/office/drawing/2014/main" id="{671594CD-E9E3-E447-83E9-91EFE1EA881A}"/>
              </a:ext>
            </a:extLst>
          </p:cNvPr>
          <p:cNvSpPr txBox="1"/>
          <p:nvPr/>
        </p:nvSpPr>
        <p:spPr>
          <a:xfrm>
            <a:off x="1906707" y="2390120"/>
            <a:ext cx="1723549"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多元属性：</a:t>
            </a:r>
            <a:endParaRPr lang="en-US" altLang="zh-CN" sz="2400" dirty="0">
              <a:latin typeface="SimHei" panose="02010609060101010101" pitchFamily="49" charset="-122"/>
              <a:ea typeface="SimHei" panose="02010609060101010101" pitchFamily="49" charset="-122"/>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11EAE90-3750-9944-BCBF-8A7E1445DD25}"/>
                  </a:ext>
                </a:extLst>
              </p:cNvPr>
              <p:cNvSpPr txBox="1"/>
              <p:nvPr/>
            </p:nvSpPr>
            <p:spPr>
              <a:xfrm>
                <a:off x="2733843" y="2851785"/>
                <a:ext cx="2500107" cy="7870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𝑌</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𝑚</m:t>
                          </m:r>
                        </m:num>
                        <m:den>
                          <m:r>
                            <a:rPr lang="en-US" sz="2400" b="0" i="1" smtClean="0">
                              <a:latin typeface="Cambria Math" panose="02040503050406030204" pitchFamily="18" charset="0"/>
                            </a:rPr>
                            <m:t>𝑝</m:t>
                          </m:r>
                        </m:den>
                      </m:f>
                    </m:oMath>
                  </m:oMathPara>
                </a14:m>
                <a:endParaRPr lang="en-US" sz="2400" b="0" i="0" dirty="0">
                  <a:latin typeface="SimHei" panose="02010609060101010101" pitchFamily="49" charset="-122"/>
                  <a:ea typeface="SimHei" panose="02010609060101010101" pitchFamily="49" charset="-122"/>
                </a:endParaRPr>
              </a:p>
            </p:txBody>
          </p:sp>
        </mc:Choice>
        <mc:Fallback xmlns="">
          <p:sp>
            <p:nvSpPr>
              <p:cNvPr id="12" name="TextBox 11">
                <a:extLst>
                  <a:ext uri="{FF2B5EF4-FFF2-40B4-BE49-F238E27FC236}">
                    <a16:creationId xmlns:a16="http://schemas.microsoft.com/office/drawing/2014/main" id="{C11EAE90-3750-9944-BCBF-8A7E1445DD25}"/>
                  </a:ext>
                </a:extLst>
              </p:cNvPr>
              <p:cNvSpPr txBox="1">
                <a:spLocks noRot="1" noChangeAspect="1" noMove="1" noResize="1" noEditPoints="1" noAdjustHandles="1" noChangeArrowheads="1" noChangeShapeType="1" noTextEdit="1"/>
              </p:cNvSpPr>
              <p:nvPr/>
            </p:nvSpPr>
            <p:spPr>
              <a:xfrm>
                <a:off x="2733843" y="2851785"/>
                <a:ext cx="2500107" cy="787075"/>
              </a:xfrm>
              <a:prstGeom prst="rect">
                <a:avLst/>
              </a:prstGeom>
              <a:blipFill>
                <a:blip r:embed="rId3"/>
                <a:stretch>
                  <a:fillRect b="-4762"/>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8F5CCF06-D8BA-AD4F-B09B-9767FF0E5C37}"/>
              </a:ext>
            </a:extLst>
          </p:cNvPr>
          <p:cNvSpPr txBox="1"/>
          <p:nvPr/>
        </p:nvSpPr>
        <p:spPr>
          <a:xfrm>
            <a:off x="1872068" y="3681056"/>
            <a:ext cx="1723549"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二元属性：</a:t>
            </a:r>
            <a:endParaRPr lang="en-US" altLang="zh-CN" sz="2400" dirty="0">
              <a:latin typeface="SimHei" panose="02010609060101010101" pitchFamily="49" charset="-122"/>
              <a:ea typeface="SimHei" panose="02010609060101010101" pitchFamily="49" charset="-122"/>
            </a:endParaRPr>
          </a:p>
        </p:txBody>
      </p:sp>
      <p:sp>
        <p:nvSpPr>
          <p:cNvPr id="15" name="TextBox 14">
            <a:extLst>
              <a:ext uri="{FF2B5EF4-FFF2-40B4-BE49-F238E27FC236}">
                <a16:creationId xmlns:a16="http://schemas.microsoft.com/office/drawing/2014/main" id="{75E51310-72D7-0941-BD06-CE610E51192C}"/>
              </a:ext>
            </a:extLst>
          </p:cNvPr>
          <p:cNvSpPr txBox="1"/>
          <p:nvPr/>
        </p:nvSpPr>
        <p:spPr>
          <a:xfrm>
            <a:off x="2733842" y="4301206"/>
            <a:ext cx="326243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杰卡德</a:t>
            </a:r>
            <a:r>
              <a:rPr lang="en-US" altLang="zh-CN" sz="2400" dirty="0">
                <a:latin typeface="SimHei" panose="02010609060101010101" pitchFamily="49" charset="-122"/>
                <a:ea typeface="SimHei" panose="02010609060101010101" pitchFamily="49" charset="-122"/>
              </a:rPr>
              <a:t>(</a:t>
            </a:r>
            <a:r>
              <a:rPr lang="en-US" sz="2400" dirty="0">
                <a:latin typeface="SimHei" panose="02010609060101010101" pitchFamily="49" charset="-122"/>
                <a:ea typeface="SimHei" panose="02010609060101010101" pitchFamily="49" charset="-122"/>
              </a:rPr>
              <a:t>Jaccard)</a:t>
            </a:r>
            <a:r>
              <a:rPr lang="zh-CN" altLang="en-US" sz="2400" dirty="0">
                <a:latin typeface="SimHei" panose="02010609060101010101" pitchFamily="49" charset="-122"/>
                <a:ea typeface="SimHei" panose="02010609060101010101" pitchFamily="49" charset="-122"/>
              </a:rPr>
              <a:t>距离</a:t>
            </a:r>
            <a:r>
              <a:rPr lang="en-US" altLang="zh-CN" sz="2400" dirty="0">
                <a:latin typeface="SimHei" panose="02010609060101010101" pitchFamily="49" charset="-122"/>
                <a:ea typeface="SimHei" panose="02010609060101010101" pitchFamily="49" charset="-122"/>
              </a:rPr>
              <a:t>:</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FAFAE21-5631-914E-A542-3E6A30CC3F48}"/>
                  </a:ext>
                </a:extLst>
              </p:cNvPr>
              <p:cNvSpPr txBox="1"/>
              <p:nvPr/>
            </p:nvSpPr>
            <p:spPr>
              <a:xfrm>
                <a:off x="3526442" y="4888332"/>
                <a:ext cx="3362158" cy="645498"/>
              </a:xfrm>
              <a:prstGeom prst="rect">
                <a:avLst/>
              </a:prstGeom>
              <a:noFill/>
            </p:spPr>
            <p:txBody>
              <a:bodyPr wrap="square" rtlCol="0">
                <a:spAutoFit/>
              </a:bodyPr>
              <a:lstStyle/>
              <a:p>
                <a14:m>
                  <m:oMath xmlns:m="http://schemas.openxmlformats.org/officeDocument/2006/math">
                    <m:r>
                      <a:rPr lang="en-US" sz="2400" i="1" smtClean="0">
                        <a:latin typeface="Cambria Math" panose="02040503050406030204" pitchFamily="18" charset="0"/>
                      </a:rPr>
                      <m:t>𝑑</m:t>
                    </m:r>
                    <m:d>
                      <m:dPr>
                        <m:ctrlPr>
                          <a:rPr lang="en-US" sz="2400" i="1">
                            <a:latin typeface="Cambria Math" panose="02040503050406030204" pitchFamily="18" charset="0"/>
                          </a:rPr>
                        </m:ctrlPr>
                      </m:dPr>
                      <m:e>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𝑌</m:t>
                        </m:r>
                      </m:e>
                    </m:d>
                    <m:r>
                      <a:rPr lang="en-US" sz="2400" i="1">
                        <a:latin typeface="Cambria Math" panose="02040503050406030204" pitchFamily="18" charset="0"/>
                      </a:rPr>
                      <m:t>=</m:t>
                    </m:r>
                  </m:oMath>
                </a14:m>
                <a:r>
                  <a:rPr lang="en-US" sz="2400" dirty="0">
                    <a:latin typeface="SimHei" panose="02010609060101010101" pitchFamily="49" charset="-122"/>
                    <a:ea typeface="SimHei" panose="02010609060101010101" pitchFamily="49" charset="-122"/>
                  </a:rPr>
                  <a:t> </a:t>
                </a:r>
                <a14:m>
                  <m:oMath xmlns:m="http://schemas.openxmlformats.org/officeDocument/2006/math">
                    <m:f>
                      <m:fPr>
                        <m:ctrlPr>
                          <a:rPr lang="en-US" sz="2400" i="1">
                            <a:latin typeface="Cambria Math" panose="02040503050406030204" pitchFamily="18" charset="0"/>
                          </a:rPr>
                        </m:ctrlPr>
                      </m:fPr>
                      <m:num>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𝑟</m:t>
                        </m:r>
                      </m:num>
                      <m:den>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𝑟</m:t>
                        </m:r>
                      </m:den>
                    </m:f>
                  </m:oMath>
                </a14:m>
                <a:r>
                  <a:rPr lang="en-US" sz="2400" dirty="0">
                    <a:latin typeface="SimHei" panose="02010609060101010101" pitchFamily="49" charset="-122"/>
                    <a:ea typeface="SimHei" panose="02010609060101010101" pitchFamily="49" charset="-122"/>
                  </a:rPr>
                  <a:t> </a:t>
                </a:r>
              </a:p>
            </p:txBody>
          </p:sp>
        </mc:Choice>
        <mc:Fallback xmlns="">
          <p:sp>
            <p:nvSpPr>
              <p:cNvPr id="16" name="TextBox 15">
                <a:extLst>
                  <a:ext uri="{FF2B5EF4-FFF2-40B4-BE49-F238E27FC236}">
                    <a16:creationId xmlns:a16="http://schemas.microsoft.com/office/drawing/2014/main" id="{BFAFAE21-5631-914E-A542-3E6A30CC3F48}"/>
                  </a:ext>
                </a:extLst>
              </p:cNvPr>
              <p:cNvSpPr txBox="1">
                <a:spLocks noRot="1" noChangeAspect="1" noMove="1" noResize="1" noEditPoints="1" noAdjustHandles="1" noChangeArrowheads="1" noChangeShapeType="1" noTextEdit="1"/>
              </p:cNvSpPr>
              <p:nvPr/>
            </p:nvSpPr>
            <p:spPr>
              <a:xfrm>
                <a:off x="3526442" y="4888332"/>
                <a:ext cx="3362158" cy="645498"/>
              </a:xfrm>
              <a:prstGeom prst="rect">
                <a:avLst/>
              </a:prstGeom>
              <a:blipFill>
                <a:blip r:embed="rId4"/>
                <a:stretch>
                  <a:fillRect l="-377" b="-1923"/>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418137B3-1F6F-8840-AC0B-C6C87C6A5054}"/>
              </a:ext>
            </a:extLst>
          </p:cNvPr>
          <p:cNvSpPr txBox="1"/>
          <p:nvPr/>
        </p:nvSpPr>
        <p:spPr>
          <a:xfrm>
            <a:off x="2768481" y="5592580"/>
            <a:ext cx="8763119" cy="830997"/>
          </a:xfrm>
          <a:prstGeom prst="rect">
            <a:avLst/>
          </a:prstGeom>
          <a:noFill/>
        </p:spPr>
        <p:txBody>
          <a:bodyPr wrap="square" rtlCol="0">
            <a:spAutoFit/>
          </a:bodyPr>
          <a:lstStyle/>
          <a:p>
            <a:r>
              <a:rPr lang="zh-CN" altLang="en-US" sz="2400" dirty="0">
                <a:latin typeface="SimHei" panose="02010609060101010101" pitchFamily="49" charset="-122"/>
                <a:ea typeface="SimHei" panose="02010609060101010101" pitchFamily="49" charset="-122"/>
              </a:rPr>
              <a:t>汉明</a:t>
            </a:r>
            <a:r>
              <a:rPr lang="en-US" sz="2400" dirty="0">
                <a:latin typeface="SimHei" panose="02010609060101010101" pitchFamily="49" charset="-122"/>
                <a:ea typeface="SimHei" panose="02010609060101010101" pitchFamily="49" charset="-122"/>
              </a:rPr>
              <a:t>(Hamming)</a:t>
            </a:r>
            <a:r>
              <a:rPr lang="zh-CN" altLang="en-US" sz="2400" dirty="0">
                <a:latin typeface="SimHei" panose="02010609060101010101" pitchFamily="49" charset="-122"/>
                <a:ea typeface="SimHei" panose="02010609060101010101" pitchFamily="49" charset="-122"/>
              </a:rPr>
              <a:t>距离</a:t>
            </a:r>
            <a:r>
              <a:rPr lang="en-US" altLang="zh-CN" sz="2400" dirty="0">
                <a:latin typeface="SimHei" panose="02010609060101010101" pitchFamily="49" charset="-122"/>
                <a:ea typeface="SimHei" panose="02010609060101010101" pitchFamily="49" charset="-122"/>
              </a:rPr>
              <a:t>:</a:t>
            </a:r>
            <a:r>
              <a:rPr lang="zh-CN" altLang="en-US" sz="2400" dirty="0">
                <a:latin typeface="SimHei" panose="02010609060101010101" pitchFamily="49" charset="-122"/>
                <a:ea typeface="SimHei" panose="02010609060101010101" pitchFamily="49" charset="-122"/>
              </a:rPr>
              <a:t> 表明两个字符串在多少个对应位置出现了不同字符</a:t>
            </a:r>
            <a:endParaRPr lang="en-US" altLang="zh-CN" sz="2400" dirty="0">
              <a:latin typeface="SimHei" panose="02010609060101010101" pitchFamily="49" charset="-122"/>
              <a:ea typeface="SimHei" panose="02010609060101010101" pitchFamily="49" charset="-122"/>
            </a:endParaRPr>
          </a:p>
        </p:txBody>
      </p:sp>
      <p:sp>
        <p:nvSpPr>
          <p:cNvPr id="11" name="Rectangle 10">
            <a:extLst>
              <a:ext uri="{FF2B5EF4-FFF2-40B4-BE49-F238E27FC236}">
                <a16:creationId xmlns:a16="http://schemas.microsoft.com/office/drawing/2014/main" id="{FEBA278D-CE79-B34F-BE8E-00C57042BB3E}"/>
              </a:ext>
            </a:extLst>
          </p:cNvPr>
          <p:cNvSpPr/>
          <p:nvPr/>
        </p:nvSpPr>
        <p:spPr>
          <a:xfrm>
            <a:off x="-15500" y="6423577"/>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E8A74B2-AF81-BB4C-A361-9840459883BB}"/>
              </a:ext>
            </a:extLst>
          </p:cNvPr>
          <p:cNvSpPr/>
          <p:nvPr/>
        </p:nvSpPr>
        <p:spPr>
          <a:xfrm>
            <a:off x="-15500" y="-15498"/>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0102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762DE8-ADBF-1648-A9EE-F073B28E5EC0}"/>
              </a:ext>
            </a:extLst>
          </p:cNvPr>
          <p:cNvSpPr txBox="1"/>
          <p:nvPr/>
        </p:nvSpPr>
        <p:spPr>
          <a:xfrm>
            <a:off x="285750" y="516150"/>
            <a:ext cx="1620957"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数据基础</a:t>
            </a:r>
            <a:endParaRPr lang="en-US" sz="2800" dirty="0">
              <a:latin typeface="SimHei" panose="02010609060101010101" pitchFamily="49" charset="-122"/>
              <a:ea typeface="SimHei" panose="02010609060101010101" pitchFamily="49" charset="-122"/>
            </a:endParaRPr>
          </a:p>
        </p:txBody>
      </p:sp>
      <p:sp>
        <p:nvSpPr>
          <p:cNvPr id="5" name="TextBox 4">
            <a:extLst>
              <a:ext uri="{FF2B5EF4-FFF2-40B4-BE49-F238E27FC236}">
                <a16:creationId xmlns:a16="http://schemas.microsoft.com/office/drawing/2014/main" id="{47388703-D31B-C54C-9BE6-64E48FB13001}"/>
              </a:ext>
            </a:extLst>
          </p:cNvPr>
          <p:cNvSpPr txBox="1"/>
          <p:nvPr/>
        </p:nvSpPr>
        <p:spPr>
          <a:xfrm>
            <a:off x="4746912" y="1123950"/>
            <a:ext cx="2698175"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数据相似性度量</a:t>
            </a:r>
            <a:endParaRPr lang="en-US" sz="2800" dirty="0">
              <a:latin typeface="SimHei" panose="02010609060101010101" pitchFamily="49" charset="-122"/>
              <a:ea typeface="SimHei" panose="02010609060101010101" pitchFamily="49" charset="-122"/>
            </a:endParaRPr>
          </a:p>
        </p:txBody>
      </p:sp>
      <p:sp>
        <p:nvSpPr>
          <p:cNvPr id="6" name="TextBox 5">
            <a:extLst>
              <a:ext uri="{FF2B5EF4-FFF2-40B4-BE49-F238E27FC236}">
                <a16:creationId xmlns:a16="http://schemas.microsoft.com/office/drawing/2014/main" id="{51C9750A-2FD4-A74A-BC9A-98ED004AC67F}"/>
              </a:ext>
            </a:extLst>
          </p:cNvPr>
          <p:cNvSpPr txBox="1"/>
          <p:nvPr/>
        </p:nvSpPr>
        <p:spPr>
          <a:xfrm>
            <a:off x="887362" y="1522690"/>
            <a:ext cx="800219"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例：</a:t>
            </a:r>
            <a:endParaRPr lang="en-US" sz="2400" dirty="0">
              <a:latin typeface="SimHei" panose="02010609060101010101" pitchFamily="49" charset="-122"/>
              <a:ea typeface="SimHei" panose="02010609060101010101" pitchFamily="49" charset="-122"/>
            </a:endParaRPr>
          </a:p>
        </p:txBody>
      </p:sp>
      <p:sp>
        <p:nvSpPr>
          <p:cNvPr id="7" name="TextBox 6">
            <a:extLst>
              <a:ext uri="{FF2B5EF4-FFF2-40B4-BE49-F238E27FC236}">
                <a16:creationId xmlns:a16="http://schemas.microsoft.com/office/drawing/2014/main" id="{DD192170-F86A-BD42-BCC8-8698E5ED50BE}"/>
              </a:ext>
            </a:extLst>
          </p:cNvPr>
          <p:cNvSpPr txBox="1"/>
          <p:nvPr/>
        </p:nvSpPr>
        <p:spPr>
          <a:xfrm>
            <a:off x="887362" y="2130057"/>
            <a:ext cx="8340745" cy="461665"/>
          </a:xfrm>
          <a:prstGeom prst="rect">
            <a:avLst/>
          </a:prstGeom>
          <a:noFill/>
        </p:spPr>
        <p:txBody>
          <a:bodyPr wrap="none" rtlCol="0">
            <a:spAutoFit/>
          </a:bodyPr>
          <a:lstStyle/>
          <a:p>
            <a:r>
              <a:rPr lang="en-US" altLang="zh-CN" sz="2400" dirty="0">
                <a:latin typeface="SimHei" panose="02010609060101010101" pitchFamily="49" charset="-122"/>
                <a:ea typeface="SimHei" panose="02010609060101010101" pitchFamily="49" charset="-122"/>
              </a:rPr>
              <a:t>Q1</a:t>
            </a:r>
            <a:r>
              <a:rPr lang="zh-CN" altLang="en-US" sz="2400" dirty="0">
                <a:latin typeface="SimHei" panose="02010609060101010101" pitchFamily="49" charset="-122"/>
                <a:ea typeface="SimHei" panose="02010609060101010101" pitchFamily="49" charset="-122"/>
              </a:rPr>
              <a:t>、</a:t>
            </a:r>
            <a:r>
              <a:rPr lang="en-US" altLang="zh-CN" sz="2400" dirty="0">
                <a:latin typeface="SimHei" panose="02010609060101010101" pitchFamily="49" charset="-122"/>
                <a:ea typeface="SimHei" panose="02010609060101010101" pitchFamily="49" charset="-122"/>
              </a:rPr>
              <a:t>X={1,1,0,0,1},Y={1,0,0,1,0},</a:t>
            </a:r>
            <a:r>
              <a:rPr lang="zh-CN" altLang="en-US" sz="2400" dirty="0">
                <a:latin typeface="SimHei" panose="02010609060101010101" pitchFamily="49" charset="-122"/>
                <a:ea typeface="SimHei" panose="02010609060101010101" pitchFamily="49" charset="-122"/>
              </a:rPr>
              <a:t>求它们的</a:t>
            </a:r>
            <a:r>
              <a:rPr lang="en-US" altLang="zh-CN" sz="2400" dirty="0">
                <a:latin typeface="SimHei" panose="02010609060101010101" pitchFamily="49" charset="-122"/>
                <a:ea typeface="SimHei" panose="02010609060101010101" pitchFamily="49" charset="-122"/>
              </a:rPr>
              <a:t>Jaccard</a:t>
            </a:r>
            <a:r>
              <a:rPr lang="zh-CN" altLang="en-US" sz="2400" dirty="0">
                <a:latin typeface="SimHei" panose="02010609060101010101" pitchFamily="49" charset="-122"/>
                <a:ea typeface="SimHei" panose="02010609060101010101" pitchFamily="49" charset="-122"/>
              </a:rPr>
              <a:t>距离。</a:t>
            </a:r>
            <a:endParaRPr lang="en-US" sz="2400" dirty="0">
              <a:latin typeface="SimHei" panose="02010609060101010101" pitchFamily="49" charset="-122"/>
              <a:ea typeface="SimHei" panose="02010609060101010101" pitchFamily="49" charset="-122"/>
            </a:endParaRPr>
          </a:p>
        </p:txBody>
      </p:sp>
      <p:sp>
        <p:nvSpPr>
          <p:cNvPr id="8" name="TextBox 7">
            <a:extLst>
              <a:ext uri="{FF2B5EF4-FFF2-40B4-BE49-F238E27FC236}">
                <a16:creationId xmlns:a16="http://schemas.microsoft.com/office/drawing/2014/main" id="{6DC0EB3F-EF92-C042-B8FA-B3B3529D5546}"/>
              </a:ext>
            </a:extLst>
          </p:cNvPr>
          <p:cNvSpPr txBox="1"/>
          <p:nvPr/>
        </p:nvSpPr>
        <p:spPr>
          <a:xfrm>
            <a:off x="1287471" y="2630209"/>
            <a:ext cx="10237779" cy="1569660"/>
          </a:xfrm>
          <a:prstGeom prst="rect">
            <a:avLst/>
          </a:prstGeom>
          <a:noFill/>
        </p:spPr>
        <p:txBody>
          <a:bodyPr wrap="square" rtlCol="0">
            <a:spAutoFit/>
          </a:bodyPr>
          <a:lstStyle/>
          <a:p>
            <a:r>
              <a:rPr lang="en-US" sz="2400" dirty="0"/>
              <a:t>Ans</a:t>
            </a:r>
            <a:r>
              <a:rPr lang="zh-CN" altLang="en-US" sz="2400" dirty="0"/>
              <a:t>：</a:t>
            </a:r>
            <a:endParaRPr lang="en-US" altLang="zh-CN" sz="2400" dirty="0"/>
          </a:p>
          <a:p>
            <a:r>
              <a:rPr lang="zh-CN" altLang="en-US" sz="2400" dirty="0"/>
              <a:t>对象</a:t>
            </a:r>
            <a:r>
              <a:rPr lang="en-US" altLang="zh-CN" sz="2400" dirty="0"/>
              <a:t>X</a:t>
            </a:r>
            <a:r>
              <a:rPr lang="zh-CN" altLang="en-US" sz="2400" dirty="0"/>
              <a:t>，</a:t>
            </a:r>
            <a:r>
              <a:rPr lang="en-US" altLang="zh-CN" sz="2400" dirty="0"/>
              <a:t>Y</a:t>
            </a:r>
            <a:r>
              <a:rPr lang="zh-CN" altLang="en-US" sz="2400" dirty="0"/>
              <a:t>中取值同为</a:t>
            </a:r>
            <a:r>
              <a:rPr lang="en-US" altLang="zh-CN" sz="2400" dirty="0"/>
              <a:t>1</a:t>
            </a:r>
            <a:r>
              <a:rPr lang="zh-CN" altLang="en-US" sz="2400" dirty="0"/>
              <a:t>的属性个数</a:t>
            </a:r>
            <a:r>
              <a:rPr lang="en-US" altLang="zh-CN" sz="2400" dirty="0"/>
              <a:t>p</a:t>
            </a:r>
            <a:r>
              <a:rPr lang="zh-CN" altLang="en-US" sz="2400" dirty="0"/>
              <a:t>为</a:t>
            </a:r>
            <a:r>
              <a:rPr lang="en-US" altLang="zh-CN" sz="2400" dirty="0"/>
              <a:t>1</a:t>
            </a:r>
            <a:r>
              <a:rPr lang="zh-CN" altLang="en-US" sz="2400" dirty="0"/>
              <a:t>，</a:t>
            </a:r>
            <a:r>
              <a:rPr lang="en-US" altLang="zh-CN" sz="2400" dirty="0"/>
              <a:t>X</a:t>
            </a:r>
            <a:r>
              <a:rPr lang="zh-CN" altLang="en-US" sz="2400" dirty="0"/>
              <a:t>取</a:t>
            </a:r>
            <a:r>
              <a:rPr lang="en-US" altLang="zh-CN" sz="2400" dirty="0"/>
              <a:t>1</a:t>
            </a:r>
            <a:r>
              <a:rPr lang="zh-CN" altLang="en-US" sz="2400" dirty="0"/>
              <a:t>且</a:t>
            </a:r>
            <a:r>
              <a:rPr lang="en-US" altLang="zh-CN" sz="2400" dirty="0"/>
              <a:t>Y</a:t>
            </a:r>
            <a:r>
              <a:rPr lang="zh-CN" altLang="en-US" sz="2400" dirty="0"/>
              <a:t>取</a:t>
            </a:r>
            <a:r>
              <a:rPr lang="en-US" altLang="zh-CN" sz="2400" dirty="0"/>
              <a:t>0</a:t>
            </a:r>
            <a:r>
              <a:rPr lang="zh-CN" altLang="en-US" sz="2400" dirty="0"/>
              <a:t>的属性个数</a:t>
            </a:r>
            <a:r>
              <a:rPr lang="en-US" altLang="zh-CN" sz="2400" dirty="0"/>
              <a:t>q</a:t>
            </a:r>
            <a:r>
              <a:rPr lang="zh-CN" altLang="en-US" sz="2400" dirty="0"/>
              <a:t>为</a:t>
            </a:r>
            <a:r>
              <a:rPr lang="en-US" altLang="zh-CN" sz="2400" dirty="0"/>
              <a:t>2</a:t>
            </a:r>
            <a:r>
              <a:rPr lang="zh-CN" altLang="en-US" sz="2400" dirty="0"/>
              <a:t>，</a:t>
            </a:r>
            <a:r>
              <a:rPr lang="en-US" altLang="zh-CN" sz="2400" dirty="0"/>
              <a:t>X</a:t>
            </a:r>
            <a:r>
              <a:rPr lang="zh-CN" altLang="en-US" sz="2400" dirty="0"/>
              <a:t>取</a:t>
            </a:r>
            <a:r>
              <a:rPr lang="en-US" altLang="zh-CN" sz="2400" dirty="0"/>
              <a:t>0</a:t>
            </a:r>
            <a:r>
              <a:rPr lang="zh-CN" altLang="en-US" sz="2400" dirty="0"/>
              <a:t>且</a:t>
            </a:r>
            <a:r>
              <a:rPr lang="en-US" altLang="zh-CN" sz="2400" dirty="0"/>
              <a:t>Y</a:t>
            </a:r>
            <a:r>
              <a:rPr lang="zh-CN" altLang="en-US" sz="2400" dirty="0"/>
              <a:t>取</a:t>
            </a:r>
            <a:r>
              <a:rPr lang="en-US" altLang="zh-CN" sz="2400" dirty="0"/>
              <a:t>1</a:t>
            </a:r>
            <a:r>
              <a:rPr lang="zh-CN" altLang="en-US" sz="2400" dirty="0"/>
              <a:t>的属性个数</a:t>
            </a:r>
            <a:r>
              <a:rPr lang="en-US" altLang="zh-CN" sz="2400" dirty="0"/>
              <a:t>r</a:t>
            </a:r>
            <a:r>
              <a:rPr lang="zh-CN" altLang="en-US" sz="2400" dirty="0"/>
              <a:t>为</a:t>
            </a:r>
            <a:r>
              <a:rPr lang="en-US" altLang="zh-CN" sz="2400" dirty="0"/>
              <a:t>1</a:t>
            </a:r>
            <a:r>
              <a:rPr lang="zh-CN" altLang="en-US" sz="2400" dirty="0"/>
              <a:t>，则他们的</a:t>
            </a:r>
            <a:r>
              <a:rPr lang="en-US" altLang="zh-CN" sz="2400" dirty="0"/>
              <a:t>Jaccard</a:t>
            </a:r>
            <a:r>
              <a:rPr lang="zh-CN" altLang="en-US" sz="2400" dirty="0"/>
              <a:t>距离为</a:t>
            </a:r>
            <a:endParaRPr lang="en-US" altLang="zh-CN" sz="2400" dirty="0"/>
          </a:p>
          <a:p>
            <a:endParaRPr lang="en-US" sz="24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427D067-3ABD-E74D-9DBB-137DED593B94}"/>
                  </a:ext>
                </a:extLst>
              </p:cNvPr>
              <p:cNvSpPr txBox="1"/>
              <p:nvPr/>
            </p:nvSpPr>
            <p:spPr>
              <a:xfrm>
                <a:off x="3752240" y="3871253"/>
                <a:ext cx="4916117" cy="657231"/>
              </a:xfrm>
              <a:prstGeom prst="rect">
                <a:avLst/>
              </a:prstGeom>
              <a:noFill/>
            </p:spPr>
            <p:txBody>
              <a:bodyPr wrap="square" rtlCol="0">
                <a:spAutoFit/>
              </a:bodyPr>
              <a:lstStyle/>
              <a:p>
                <a14:m>
                  <m:oMath xmlns:m="http://schemas.openxmlformats.org/officeDocument/2006/math">
                    <m:r>
                      <a:rPr lang="en-US" sz="2400" i="1" smtClean="0">
                        <a:latin typeface="Cambria Math" panose="02040503050406030204" pitchFamily="18" charset="0"/>
                      </a:rPr>
                      <m:t>𝑑</m:t>
                    </m:r>
                    <m:d>
                      <m:dPr>
                        <m:ctrlPr>
                          <a:rPr lang="en-US" sz="2400" i="1">
                            <a:latin typeface="Cambria Math" panose="02040503050406030204" pitchFamily="18" charset="0"/>
                          </a:rPr>
                        </m:ctrlPr>
                      </m:dPr>
                      <m:e>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𝑌</m:t>
                        </m:r>
                      </m:e>
                    </m:d>
                    <m:r>
                      <a:rPr lang="en-US" sz="2400" i="1">
                        <a:latin typeface="Cambria Math" panose="02040503050406030204" pitchFamily="18" charset="0"/>
                      </a:rPr>
                      <m:t>=</m:t>
                    </m:r>
                  </m:oMath>
                </a14:m>
                <a:r>
                  <a:rPr lang="en-US" sz="2400" dirty="0">
                    <a:latin typeface="SimHei" panose="02010609060101010101" pitchFamily="49" charset="-122"/>
                    <a:ea typeface="SimHei" panose="02010609060101010101" pitchFamily="49" charset="-122"/>
                  </a:rPr>
                  <a:t> </a:t>
                </a:r>
                <a14:m>
                  <m:oMath xmlns:m="http://schemas.openxmlformats.org/officeDocument/2006/math">
                    <m:f>
                      <m:fPr>
                        <m:ctrlPr>
                          <a:rPr lang="en-US" sz="2400" i="1">
                            <a:latin typeface="Cambria Math" panose="02040503050406030204" pitchFamily="18" charset="0"/>
                          </a:rPr>
                        </m:ctrlPr>
                      </m:fPr>
                      <m:num>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𝑟</m:t>
                        </m:r>
                      </m:num>
                      <m:den>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𝑟</m:t>
                        </m:r>
                      </m:den>
                    </m:f>
                  </m:oMath>
                </a14:m>
                <a:r>
                  <a:rPr lang="zh-CN" altLang="en-US" sz="2400" dirty="0">
                    <a:latin typeface="SimHei" panose="02010609060101010101" pitchFamily="49" charset="-122"/>
                    <a:ea typeface="SimHei" panose="02010609060101010101" pitchFamily="49" charset="-122"/>
                  </a:rPr>
                  <a:t> </a:t>
                </a:r>
                <a14:m>
                  <m:oMath xmlns:m="http://schemas.openxmlformats.org/officeDocument/2006/math">
                    <m:r>
                      <a:rPr lang="en-US" sz="2400" i="1" smtClean="0">
                        <a:latin typeface="Cambria Math" panose="02040503050406030204" pitchFamily="18" charset="0"/>
                      </a:rPr>
                      <m:t>=</m:t>
                    </m:r>
                  </m:oMath>
                </a14:m>
                <a:r>
                  <a:rPr lang="zh-CN" altLang="en-US" sz="2400" dirty="0"/>
                  <a:t> </a:t>
                </a:r>
                <a14:m>
                  <m:oMath xmlns:m="http://schemas.openxmlformats.org/officeDocument/2006/math">
                    <m:f>
                      <m:fPr>
                        <m:ctrlPr>
                          <a:rPr lang="en-US" sz="2400" i="1">
                            <a:latin typeface="Cambria Math" panose="02040503050406030204" pitchFamily="18" charset="0"/>
                          </a:rPr>
                        </m:ctrlPr>
                      </m:fPr>
                      <m:num>
                        <m:r>
                          <a:rPr lang="en-US" altLang="zh-CN" sz="2400" b="0" i="1" smtClean="0">
                            <a:latin typeface="Cambria Math" panose="02040503050406030204" pitchFamily="18" charset="0"/>
                          </a:rPr>
                          <m:t>1+2</m:t>
                        </m:r>
                      </m:num>
                      <m:den>
                        <m:r>
                          <a:rPr lang="en-US" altLang="zh-CN" sz="2400" b="0" i="1" smtClean="0">
                            <a:latin typeface="Cambria Math" panose="02040503050406030204" pitchFamily="18" charset="0"/>
                          </a:rPr>
                          <m:t>1+2+1</m:t>
                        </m:r>
                      </m:den>
                    </m:f>
                    <m:r>
                      <a:rPr lang="en-US" altLang="zh-CN"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altLang="zh-CN" sz="2400" b="0" i="1" smtClean="0">
                            <a:latin typeface="Cambria Math" panose="02040503050406030204" pitchFamily="18" charset="0"/>
                          </a:rPr>
                          <m:t>3</m:t>
                        </m:r>
                      </m:num>
                      <m:den>
                        <m:r>
                          <a:rPr lang="en-US" altLang="zh-CN" sz="2400" b="0" i="1" smtClean="0">
                            <a:latin typeface="Cambria Math" panose="02040503050406030204" pitchFamily="18" charset="0"/>
                          </a:rPr>
                          <m:t>4</m:t>
                        </m:r>
                      </m:den>
                    </m:f>
                  </m:oMath>
                </a14:m>
                <a:endParaRPr lang="en-US" sz="2400" dirty="0">
                  <a:latin typeface="SimHei" panose="02010609060101010101" pitchFamily="49" charset="-122"/>
                  <a:ea typeface="SimHei" panose="02010609060101010101" pitchFamily="49" charset="-122"/>
                </a:endParaRPr>
              </a:p>
            </p:txBody>
          </p:sp>
        </mc:Choice>
        <mc:Fallback xmlns="">
          <p:sp>
            <p:nvSpPr>
              <p:cNvPr id="9" name="TextBox 8">
                <a:extLst>
                  <a:ext uri="{FF2B5EF4-FFF2-40B4-BE49-F238E27FC236}">
                    <a16:creationId xmlns:a16="http://schemas.microsoft.com/office/drawing/2014/main" id="{1427D067-3ABD-E74D-9DBB-137DED593B94}"/>
                  </a:ext>
                </a:extLst>
              </p:cNvPr>
              <p:cNvSpPr txBox="1">
                <a:spLocks noRot="1" noChangeAspect="1" noMove="1" noResize="1" noEditPoints="1" noAdjustHandles="1" noChangeArrowheads="1" noChangeShapeType="1" noTextEdit="1"/>
              </p:cNvSpPr>
              <p:nvPr/>
            </p:nvSpPr>
            <p:spPr>
              <a:xfrm>
                <a:off x="3752240" y="3871253"/>
                <a:ext cx="4916117" cy="657231"/>
              </a:xfrm>
              <a:prstGeom prst="rect">
                <a:avLst/>
              </a:prstGeom>
              <a:blipFill>
                <a:blip r:embed="rId2"/>
                <a:stretch>
                  <a:fillRect l="-257"/>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D52A798D-77E8-B940-A533-F55067DB9261}"/>
              </a:ext>
            </a:extLst>
          </p:cNvPr>
          <p:cNvSpPr txBox="1"/>
          <p:nvPr/>
        </p:nvSpPr>
        <p:spPr>
          <a:xfrm>
            <a:off x="887361" y="4642813"/>
            <a:ext cx="8186857" cy="461665"/>
          </a:xfrm>
          <a:prstGeom prst="rect">
            <a:avLst/>
          </a:prstGeom>
          <a:noFill/>
        </p:spPr>
        <p:txBody>
          <a:bodyPr wrap="none" rtlCol="0">
            <a:spAutoFit/>
          </a:bodyPr>
          <a:lstStyle/>
          <a:p>
            <a:r>
              <a:rPr lang="en-US" altLang="zh-CN" sz="2400" dirty="0">
                <a:latin typeface="SimHei" panose="02010609060101010101" pitchFamily="49" charset="-122"/>
                <a:ea typeface="SimHei" panose="02010609060101010101" pitchFamily="49" charset="-122"/>
              </a:rPr>
              <a:t>Q2</a:t>
            </a:r>
            <a:r>
              <a:rPr lang="zh-CN" altLang="en-US" sz="2400" dirty="0">
                <a:latin typeface="SimHei" panose="02010609060101010101" pitchFamily="49" charset="-122"/>
                <a:ea typeface="SimHei" panose="02010609060101010101" pitchFamily="49" charset="-122"/>
              </a:rPr>
              <a:t>、</a:t>
            </a:r>
            <a:r>
              <a:rPr lang="en-US" altLang="zh-CN" sz="2400" dirty="0">
                <a:latin typeface="SimHei" panose="02010609060101010101" pitchFamily="49" charset="-122"/>
                <a:ea typeface="SimHei" panose="02010609060101010101" pitchFamily="49" charset="-122"/>
              </a:rPr>
              <a:t>str1=’board’,str2=’broad’</a:t>
            </a:r>
            <a:r>
              <a:rPr lang="zh-CN" altLang="en-US" sz="2400" dirty="0">
                <a:latin typeface="SimHei" panose="02010609060101010101" pitchFamily="49" charset="-122"/>
                <a:ea typeface="SimHei" panose="02010609060101010101" pitchFamily="49" charset="-122"/>
              </a:rPr>
              <a:t>，计算</a:t>
            </a:r>
            <a:r>
              <a:rPr lang="en-US" altLang="zh-CN" sz="2400" dirty="0">
                <a:latin typeface="SimHei" panose="02010609060101010101" pitchFamily="49" charset="-122"/>
                <a:ea typeface="SimHei" panose="02010609060101010101" pitchFamily="49" charset="-122"/>
              </a:rPr>
              <a:t>Hamming</a:t>
            </a:r>
            <a:r>
              <a:rPr lang="zh-CN" altLang="en-US" sz="2400" dirty="0">
                <a:latin typeface="SimHei" panose="02010609060101010101" pitchFamily="49" charset="-122"/>
                <a:ea typeface="SimHei" panose="02010609060101010101" pitchFamily="49" charset="-122"/>
              </a:rPr>
              <a:t>距离。</a:t>
            </a:r>
            <a:endParaRPr lang="en-US" sz="2400" dirty="0">
              <a:latin typeface="SimHei" panose="02010609060101010101" pitchFamily="49" charset="-122"/>
              <a:ea typeface="SimHei" panose="02010609060101010101" pitchFamily="49" charset="-122"/>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858B17D-5256-EE4B-B6D9-048F696B8E60}"/>
                  </a:ext>
                </a:extLst>
              </p:cNvPr>
              <p:cNvSpPr txBox="1"/>
              <p:nvPr/>
            </p:nvSpPr>
            <p:spPr>
              <a:xfrm>
                <a:off x="1294181" y="5250180"/>
                <a:ext cx="9420202" cy="830997"/>
              </a:xfrm>
              <a:prstGeom prst="rect">
                <a:avLst/>
              </a:prstGeom>
              <a:noFill/>
            </p:spPr>
            <p:txBody>
              <a:bodyPr wrap="square" rtlCol="0">
                <a:spAutoFit/>
              </a:bodyPr>
              <a:lstStyle/>
              <a:p>
                <a:r>
                  <a:rPr lang="en-US" sz="2400" dirty="0">
                    <a:latin typeface="Cambria Math" panose="02040503050406030204" pitchFamily="18" charset="0"/>
                  </a:rPr>
                  <a:t>Ans</a:t>
                </a:r>
                <a:r>
                  <a:rPr lang="zh-CN" altLang="en-US" sz="2400" dirty="0">
                    <a:latin typeface="Cambria Math" panose="02040503050406030204" pitchFamily="18" charset="0"/>
                  </a:rPr>
                  <a:t>：</a:t>
                </a:r>
                <a:endParaRPr lang="en-US" sz="240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𝑑</m:t>
                      </m:r>
                      <m:d>
                        <m:dPr>
                          <m:ctrlPr>
                            <a:rPr lang="en-US" sz="2400" i="1">
                              <a:latin typeface="Cambria Math" panose="02040503050406030204" pitchFamily="18" charset="0"/>
                            </a:rPr>
                          </m:ctrlPr>
                        </m:dPr>
                        <m:e>
                          <m:r>
                            <m:rPr>
                              <m:sty m:val="p"/>
                            </m:rPr>
                            <a:rPr lang="en-US" sz="2400" i="1" smtClean="0">
                              <a:latin typeface="Cambria Math" panose="02040503050406030204" pitchFamily="18" charset="0"/>
                            </a:rPr>
                            <m:t>str</m:t>
                          </m:r>
                          <m:r>
                            <a:rPr lang="en-US" altLang="zh-CN" sz="2400" b="0" i="1" smtClean="0">
                              <a:latin typeface="Cambria Math" panose="02040503050406030204" pitchFamily="18" charset="0"/>
                            </a:rPr>
                            <m:t>1</m:t>
                          </m:r>
                          <m:r>
                            <a:rPr lang="en-US" sz="2400" i="1">
                              <a:latin typeface="Cambria Math" panose="02040503050406030204" pitchFamily="18" charset="0"/>
                            </a:rPr>
                            <m:t>,</m:t>
                          </m:r>
                          <m:r>
                            <m:rPr>
                              <m:sty m:val="p"/>
                            </m:rPr>
                            <a:rPr lang="en-US" sz="2400" i="1" smtClean="0">
                              <a:latin typeface="Cambria Math" panose="02040503050406030204" pitchFamily="18" charset="0"/>
                            </a:rPr>
                            <m:t>str</m:t>
                          </m:r>
                          <m:r>
                            <a:rPr lang="en-US" altLang="zh-CN" sz="2400" b="0" i="1" smtClean="0">
                              <a:latin typeface="Cambria Math" panose="02040503050406030204" pitchFamily="18" charset="0"/>
                            </a:rPr>
                            <m:t>2</m:t>
                          </m:r>
                        </m:e>
                      </m:d>
                      <m:r>
                        <a:rPr lang="en-US" sz="2400" i="1">
                          <a:latin typeface="Cambria Math" panose="02040503050406030204" pitchFamily="18" charset="0"/>
                        </a:rPr>
                        <m:t>=</m:t>
                      </m:r>
                      <m:r>
                        <a:rPr lang="en-US" altLang="zh-CN" sz="2400" b="0" i="1" smtClean="0">
                          <a:latin typeface="Cambria Math" panose="02040503050406030204" pitchFamily="18" charset="0"/>
                        </a:rPr>
                        <m:t>3</m:t>
                      </m:r>
                    </m:oMath>
                  </m:oMathPara>
                </a14:m>
                <a:endParaRPr lang="en-US" sz="2400" dirty="0">
                  <a:latin typeface="SimHei" panose="02010609060101010101" pitchFamily="49" charset="-122"/>
                  <a:ea typeface="SimHei" panose="02010609060101010101" pitchFamily="49" charset="-122"/>
                </a:endParaRPr>
              </a:p>
            </p:txBody>
          </p:sp>
        </mc:Choice>
        <mc:Fallback xmlns="">
          <p:sp>
            <p:nvSpPr>
              <p:cNvPr id="12" name="TextBox 11">
                <a:extLst>
                  <a:ext uri="{FF2B5EF4-FFF2-40B4-BE49-F238E27FC236}">
                    <a16:creationId xmlns:a16="http://schemas.microsoft.com/office/drawing/2014/main" id="{A858B17D-5256-EE4B-B6D9-048F696B8E60}"/>
                  </a:ext>
                </a:extLst>
              </p:cNvPr>
              <p:cNvSpPr txBox="1">
                <a:spLocks noRot="1" noChangeAspect="1" noMove="1" noResize="1" noEditPoints="1" noAdjustHandles="1" noChangeArrowheads="1" noChangeShapeType="1" noTextEdit="1"/>
              </p:cNvSpPr>
              <p:nvPr/>
            </p:nvSpPr>
            <p:spPr>
              <a:xfrm>
                <a:off x="1294181" y="5250180"/>
                <a:ext cx="9420202" cy="830997"/>
              </a:xfrm>
              <a:prstGeom prst="rect">
                <a:avLst/>
              </a:prstGeom>
              <a:blipFill>
                <a:blip r:embed="rId3"/>
                <a:stretch>
                  <a:fillRect l="-942" t="-4478"/>
                </a:stretch>
              </a:blipFill>
            </p:spPr>
            <p:txBody>
              <a:bodyPr/>
              <a:lstStyle/>
              <a:p>
                <a:r>
                  <a:rPr lang="en-US">
                    <a:noFill/>
                  </a:rPr>
                  <a:t> </a:t>
                </a:r>
              </a:p>
            </p:txBody>
          </p:sp>
        </mc:Fallback>
      </mc:AlternateContent>
      <p:sp>
        <p:nvSpPr>
          <p:cNvPr id="10" name="Rectangle 9">
            <a:extLst>
              <a:ext uri="{FF2B5EF4-FFF2-40B4-BE49-F238E27FC236}">
                <a16:creationId xmlns:a16="http://schemas.microsoft.com/office/drawing/2014/main" id="{C875F96C-63E0-2941-9793-6B872D942B6B}"/>
              </a:ext>
            </a:extLst>
          </p:cNvPr>
          <p:cNvSpPr/>
          <p:nvPr/>
        </p:nvSpPr>
        <p:spPr>
          <a:xfrm>
            <a:off x="-15500" y="6423577"/>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DA24A50F-64FE-C74F-9090-DDB95F4A2A68}"/>
              </a:ext>
            </a:extLst>
          </p:cNvPr>
          <p:cNvSpPr/>
          <p:nvPr/>
        </p:nvSpPr>
        <p:spPr>
          <a:xfrm>
            <a:off x="-15500" y="-15498"/>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140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D5D48EA-3BCC-C044-BE59-C163A271BCCA}"/>
              </a:ext>
            </a:extLst>
          </p:cNvPr>
          <p:cNvSpPr txBox="1"/>
          <p:nvPr/>
        </p:nvSpPr>
        <p:spPr>
          <a:xfrm>
            <a:off x="285749" y="523786"/>
            <a:ext cx="1620957"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数据基础</a:t>
            </a:r>
            <a:endParaRPr lang="en-US" sz="2800" dirty="0">
              <a:latin typeface="SimHei" panose="02010609060101010101" pitchFamily="49" charset="-122"/>
              <a:ea typeface="SimHei" panose="02010609060101010101" pitchFamily="49" charset="-122"/>
            </a:endParaRPr>
          </a:p>
        </p:txBody>
      </p:sp>
      <p:sp>
        <p:nvSpPr>
          <p:cNvPr id="6" name="TextBox 5">
            <a:extLst>
              <a:ext uri="{FF2B5EF4-FFF2-40B4-BE49-F238E27FC236}">
                <a16:creationId xmlns:a16="http://schemas.microsoft.com/office/drawing/2014/main" id="{14D99710-F8C8-3249-970C-A21BD318BA85}"/>
              </a:ext>
            </a:extLst>
          </p:cNvPr>
          <p:cNvSpPr txBox="1"/>
          <p:nvPr/>
        </p:nvSpPr>
        <p:spPr>
          <a:xfrm>
            <a:off x="4746912" y="994986"/>
            <a:ext cx="2698175"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数据相似性度量</a:t>
            </a:r>
            <a:endParaRPr lang="en-US" sz="2800" dirty="0">
              <a:latin typeface="SimHei" panose="02010609060101010101" pitchFamily="49" charset="-122"/>
              <a:ea typeface="SimHei" panose="02010609060101010101" pitchFamily="49" charset="-122"/>
            </a:endParaRPr>
          </a:p>
        </p:txBody>
      </p:sp>
      <p:sp>
        <p:nvSpPr>
          <p:cNvPr id="8" name="TextBox 7">
            <a:extLst>
              <a:ext uri="{FF2B5EF4-FFF2-40B4-BE49-F238E27FC236}">
                <a16:creationId xmlns:a16="http://schemas.microsoft.com/office/drawing/2014/main" id="{70424521-A7DF-5546-9760-938959C51B24}"/>
              </a:ext>
            </a:extLst>
          </p:cNvPr>
          <p:cNvSpPr txBox="1"/>
          <p:nvPr/>
        </p:nvSpPr>
        <p:spPr>
          <a:xfrm>
            <a:off x="1096227" y="1459727"/>
            <a:ext cx="2800767" cy="461665"/>
          </a:xfrm>
          <a:prstGeom prst="rect">
            <a:avLst/>
          </a:prstGeom>
          <a:noFill/>
        </p:spPr>
        <p:txBody>
          <a:bodyPr wrap="none" rtlCol="0">
            <a:spAutoFit/>
          </a:bodyPr>
          <a:lstStyle/>
          <a:p>
            <a:r>
              <a:rPr lang="en-US" altLang="zh-CN" sz="2400" dirty="0">
                <a:latin typeface="SimHei" panose="02010609060101010101" pitchFamily="49" charset="-122"/>
                <a:ea typeface="SimHei" panose="02010609060101010101" pitchFamily="49" charset="-122"/>
              </a:rPr>
              <a:t>2</a:t>
            </a:r>
            <a:r>
              <a:rPr lang="zh-CN" altLang="en-US" sz="2400" dirty="0">
                <a:latin typeface="SimHei" panose="02010609060101010101" pitchFamily="49" charset="-122"/>
                <a:ea typeface="SimHei" panose="02010609060101010101" pitchFamily="49" charset="-122"/>
              </a:rPr>
              <a:t>、序数型数值属性</a:t>
            </a:r>
            <a:endParaRPr lang="en-US" sz="2400" dirty="0">
              <a:latin typeface="SimHei" panose="02010609060101010101" pitchFamily="49" charset="-122"/>
              <a:ea typeface="SimHei" panose="02010609060101010101" pitchFamily="49" charset="-122"/>
            </a:endParaRPr>
          </a:p>
        </p:txBody>
      </p:sp>
      <p:sp>
        <p:nvSpPr>
          <p:cNvPr id="9" name="TextBox 8">
            <a:extLst>
              <a:ext uri="{FF2B5EF4-FFF2-40B4-BE49-F238E27FC236}">
                <a16:creationId xmlns:a16="http://schemas.microsoft.com/office/drawing/2014/main" id="{E6993184-8D20-B647-88A0-6C320EA9548D}"/>
              </a:ext>
            </a:extLst>
          </p:cNvPr>
          <p:cNvSpPr txBox="1"/>
          <p:nvPr/>
        </p:nvSpPr>
        <p:spPr>
          <a:xfrm>
            <a:off x="1510747" y="1918614"/>
            <a:ext cx="9481931" cy="830997"/>
          </a:xfrm>
          <a:prstGeom prst="rect">
            <a:avLst/>
          </a:prstGeom>
          <a:noFill/>
        </p:spPr>
        <p:txBody>
          <a:bodyPr wrap="square" rtlCol="0">
            <a:spAutoFit/>
          </a:bodyPr>
          <a:lstStyle/>
          <a:p>
            <a:r>
              <a:rPr lang="zh-CN" altLang="en-US" sz="2400" dirty="0">
                <a:latin typeface="SimHei" panose="02010609060101010101" pitchFamily="49" charset="-122"/>
                <a:ea typeface="SimHei" panose="02010609060101010101" pitchFamily="49" charset="-122"/>
              </a:rPr>
              <a:t>先将属性值归一到</a:t>
            </a:r>
            <a:r>
              <a:rPr lang="en-US" altLang="zh-CN" sz="2400" dirty="0">
                <a:latin typeface="SimHei" panose="02010609060101010101" pitchFamily="49" charset="-122"/>
                <a:ea typeface="SimHei" panose="02010609060101010101" pitchFamily="49" charset="-122"/>
              </a:rPr>
              <a:t>[0</a:t>
            </a:r>
            <a:r>
              <a:rPr lang="zh-CN" altLang="en-US" sz="2400" dirty="0">
                <a:latin typeface="SimHei" panose="02010609060101010101" pitchFamily="49" charset="-122"/>
                <a:ea typeface="SimHei" panose="02010609060101010101" pitchFamily="49" charset="-122"/>
              </a:rPr>
              <a:t>，</a:t>
            </a:r>
            <a:r>
              <a:rPr lang="en-US" altLang="zh-CN" sz="2400" dirty="0">
                <a:latin typeface="SimHei" panose="02010609060101010101" pitchFamily="49" charset="-122"/>
                <a:ea typeface="SimHei" panose="02010609060101010101" pitchFamily="49" charset="-122"/>
              </a:rPr>
              <a:t>1]</a:t>
            </a:r>
            <a:r>
              <a:rPr lang="zh-CN" altLang="en-US" sz="2400" dirty="0">
                <a:latin typeface="SimHei" panose="02010609060101010101" pitchFamily="49" charset="-122"/>
                <a:ea typeface="SimHei" panose="02010609060101010101" pitchFamily="49" charset="-122"/>
              </a:rPr>
              <a:t>区间中的值，再利用距离函数计算归一化向量之间的距离。</a:t>
            </a:r>
            <a:endParaRPr lang="en-US" sz="2400" dirty="0">
              <a:latin typeface="SimHei" panose="02010609060101010101" pitchFamily="49" charset="-122"/>
              <a:ea typeface="SimHei" panose="02010609060101010101" pitchFamily="49" charset="-122"/>
            </a:endParaRPr>
          </a:p>
        </p:txBody>
      </p:sp>
      <p:sp>
        <p:nvSpPr>
          <p:cNvPr id="10" name="TextBox 9">
            <a:extLst>
              <a:ext uri="{FF2B5EF4-FFF2-40B4-BE49-F238E27FC236}">
                <a16:creationId xmlns:a16="http://schemas.microsoft.com/office/drawing/2014/main" id="{A76C4001-80E7-F046-A080-33FF906C7C86}"/>
              </a:ext>
            </a:extLst>
          </p:cNvPr>
          <p:cNvSpPr txBox="1"/>
          <p:nvPr/>
        </p:nvSpPr>
        <p:spPr>
          <a:xfrm>
            <a:off x="1506596" y="2688354"/>
            <a:ext cx="800219"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例：</a:t>
            </a:r>
            <a:endParaRPr lang="en-US" sz="2400" dirty="0">
              <a:latin typeface="SimHei" panose="02010609060101010101" pitchFamily="49" charset="-122"/>
              <a:ea typeface="SimHei" panose="02010609060101010101" pitchFamily="49" charset="-122"/>
            </a:endParaRPr>
          </a:p>
        </p:txBody>
      </p:sp>
      <p:sp>
        <p:nvSpPr>
          <p:cNvPr id="12" name="TextBox 11">
            <a:extLst>
              <a:ext uri="{FF2B5EF4-FFF2-40B4-BE49-F238E27FC236}">
                <a16:creationId xmlns:a16="http://schemas.microsoft.com/office/drawing/2014/main" id="{340453E8-EE83-0D40-8E71-8C628C4CEAC2}"/>
              </a:ext>
            </a:extLst>
          </p:cNvPr>
          <p:cNvSpPr txBox="1"/>
          <p:nvPr/>
        </p:nvSpPr>
        <p:spPr>
          <a:xfrm>
            <a:off x="1506596" y="3103257"/>
            <a:ext cx="10082429" cy="1200329"/>
          </a:xfrm>
          <a:prstGeom prst="rect">
            <a:avLst/>
          </a:prstGeom>
          <a:noFill/>
        </p:spPr>
        <p:txBody>
          <a:bodyPr wrap="square" rtlCol="0">
            <a:spAutoFit/>
          </a:bodyPr>
          <a:lstStyle/>
          <a:p>
            <a:r>
              <a:rPr lang="en-US" altLang="zh-CN" sz="2400" dirty="0">
                <a:latin typeface="SimHei" panose="02010609060101010101" pitchFamily="49" charset="-122"/>
                <a:ea typeface="SimHei" panose="02010609060101010101" pitchFamily="49" charset="-122"/>
              </a:rPr>
              <a:t>Q1</a:t>
            </a:r>
            <a:r>
              <a:rPr lang="zh-CN" altLang="en-US" sz="2400" dirty="0">
                <a:latin typeface="SimHei" panose="02010609060101010101" pitchFamily="49" charset="-122"/>
                <a:ea typeface="SimHei" panose="02010609060101010101" pitchFamily="49" charset="-122"/>
              </a:rPr>
              <a:t>、假如英语口语考试成绩分为（不流利、较流利和流利）三档，作文次考试分为（不及格、及格、中等、良好和优秀）五档，假如学生</a:t>
            </a:r>
            <a:r>
              <a:rPr lang="en-US" altLang="zh-CN" sz="2400" dirty="0">
                <a:latin typeface="SimHei" panose="02010609060101010101" pitchFamily="49" charset="-122"/>
                <a:ea typeface="SimHei" panose="02010609060101010101" pitchFamily="49" charset="-122"/>
              </a:rPr>
              <a:t>X</a:t>
            </a:r>
            <a:r>
              <a:rPr lang="zh-CN" altLang="en-US" sz="2400" dirty="0">
                <a:latin typeface="SimHei" panose="02010609060101010101" pitchFamily="49" charset="-122"/>
                <a:ea typeface="SimHei" panose="02010609060101010101" pitchFamily="49" charset="-122"/>
              </a:rPr>
              <a:t>和</a:t>
            </a:r>
            <a:r>
              <a:rPr lang="en-US" altLang="zh-CN" sz="2400" dirty="0">
                <a:latin typeface="SimHei" panose="02010609060101010101" pitchFamily="49" charset="-122"/>
                <a:ea typeface="SimHei" panose="02010609060101010101" pitchFamily="49" charset="-122"/>
              </a:rPr>
              <a:t>Y</a:t>
            </a:r>
            <a:r>
              <a:rPr lang="zh-CN" altLang="en-US" sz="2400" dirty="0">
                <a:latin typeface="SimHei" panose="02010609060101010101" pitchFamily="49" charset="-122"/>
                <a:ea typeface="SimHei" panose="02010609060101010101" pitchFamily="49" charset="-122"/>
              </a:rPr>
              <a:t>的两门成绩分别为（不流利和及格）和（较流利和优秀），则他们的差异度？</a:t>
            </a:r>
            <a:endParaRPr lang="en-US" sz="2400" dirty="0">
              <a:latin typeface="SimHei" panose="02010609060101010101" pitchFamily="49" charset="-122"/>
              <a:ea typeface="SimHei" panose="02010609060101010101" pitchFamily="49" charset="-122"/>
            </a:endParaRP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6B27451E-8150-D646-A945-299B44EB9000}"/>
                  </a:ext>
                </a:extLst>
              </p:cNvPr>
              <p:cNvSpPr txBox="1"/>
              <p:nvPr/>
            </p:nvSpPr>
            <p:spPr>
              <a:xfrm>
                <a:off x="1506597" y="4296027"/>
                <a:ext cx="10082428" cy="2038187"/>
              </a:xfrm>
              <a:prstGeom prst="rect">
                <a:avLst/>
              </a:prstGeom>
              <a:noFill/>
            </p:spPr>
            <p:txBody>
              <a:bodyPr wrap="square" rtlCol="0">
                <a:spAutoFit/>
              </a:bodyPr>
              <a:lstStyle/>
              <a:p>
                <a:r>
                  <a:rPr lang="en-US" sz="2400" dirty="0">
                    <a:latin typeface="SimHei" panose="02010609060101010101" pitchFamily="49" charset="-122"/>
                    <a:ea typeface="SimHei" panose="02010609060101010101" pitchFamily="49" charset="-122"/>
                  </a:rPr>
                  <a:t>Ans</a:t>
                </a:r>
                <a:r>
                  <a:rPr lang="zh-CN" altLang="en-US" sz="2400" dirty="0">
                    <a:latin typeface="SimHei" panose="02010609060101010101" pitchFamily="49" charset="-122"/>
                    <a:ea typeface="SimHei" panose="02010609060101010101" pitchFamily="49" charset="-122"/>
                  </a:rPr>
                  <a:t>：</a:t>
                </a:r>
                <a:endParaRPr lang="en-US" altLang="zh-CN" sz="2400" dirty="0">
                  <a:latin typeface="SimHei" panose="02010609060101010101" pitchFamily="49" charset="-122"/>
                  <a:ea typeface="SimHei" panose="02010609060101010101" pitchFamily="49" charset="-122"/>
                </a:endParaRPr>
              </a:p>
              <a:p>
                <a:r>
                  <a:rPr lang="en-US" altLang="zh-CN" sz="2400" dirty="0">
                    <a:latin typeface="SimHei" panose="02010609060101010101" pitchFamily="49" charset="-122"/>
                    <a:ea typeface="SimHei" panose="02010609060101010101" pitchFamily="49" charset="-122"/>
                  </a:rPr>
                  <a:t>	</a:t>
                </a:r>
                <a:r>
                  <a:rPr lang="zh-CN" altLang="en-US" sz="2400" dirty="0">
                    <a:latin typeface="SimHei" panose="02010609060101010101" pitchFamily="49" charset="-122"/>
                    <a:ea typeface="SimHei" panose="02010609060101010101" pitchFamily="49" charset="-122"/>
                  </a:rPr>
                  <a:t>它们归一化后的数据向量分别是</a:t>
                </a:r>
                <a:endParaRPr lang="en-US" altLang="zh-CN" sz="2400" dirty="0">
                  <a:latin typeface="SimHei" panose="02010609060101010101" pitchFamily="49" charset="-122"/>
                  <a:ea typeface="SimHei" panose="02010609060101010101" pitchFamily="49" charset="-122"/>
                </a:endParaRPr>
              </a:p>
              <a:p>
                <a:pPr algn="ctr"/>
                <a:r>
                  <a:rPr lang="en-US" altLang="zh-CN" sz="2400" dirty="0">
                    <a:latin typeface="SimHei" panose="02010609060101010101" pitchFamily="49" charset="-122"/>
                    <a:ea typeface="SimHei" panose="02010609060101010101" pitchFamily="49" charset="-122"/>
                  </a:rPr>
                  <a:t>X=(</a:t>
                </a:r>
                <a14:m>
                  <m:oMath xmlns:m="http://schemas.openxmlformats.org/officeDocument/2006/math">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1−1</m:t>
                        </m:r>
                      </m:num>
                      <m:den>
                        <m:r>
                          <a:rPr lang="en-US" altLang="zh-CN" sz="2400" b="0" i="1" smtClean="0">
                            <a:latin typeface="Cambria Math" panose="02040503050406030204" pitchFamily="18" charset="0"/>
                          </a:rPr>
                          <m:t>3−1</m:t>
                        </m:r>
                      </m:den>
                    </m:f>
                  </m:oMath>
                </a14:m>
                <a:r>
                  <a:rPr lang="en-US" altLang="zh-CN" sz="2400" dirty="0">
                    <a:latin typeface="SimHei" panose="02010609060101010101" pitchFamily="49" charset="-122"/>
                    <a:ea typeface="SimHei" panose="02010609060101010101" pitchFamily="49" charset="-122"/>
                  </a:rPr>
                  <a:t>, </a:t>
                </a:r>
                <a14:m>
                  <m:oMath xmlns:m="http://schemas.openxmlformats.org/officeDocument/2006/math">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2−1</m:t>
                        </m:r>
                      </m:num>
                      <m:den>
                        <m:r>
                          <a:rPr lang="en-US" altLang="zh-CN" sz="2400" b="0" i="1" smtClean="0">
                            <a:latin typeface="Cambria Math" panose="02040503050406030204" pitchFamily="18" charset="0"/>
                          </a:rPr>
                          <m:t>5−1</m:t>
                        </m:r>
                      </m:den>
                    </m:f>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0,  0.25</m:t>
                        </m:r>
                      </m:e>
                    </m:d>
                    <m:r>
                      <a:rPr lang="zh-CN" altLang="en-US" sz="2400" b="0" i="1" smtClean="0">
                        <a:latin typeface="Cambria Math" panose="02040503050406030204" pitchFamily="18" charset="0"/>
                      </a:rPr>
                      <m:t>，</m:t>
                    </m:r>
                    <m:r>
                      <m:rPr>
                        <m:sty m:val="p"/>
                      </m:rPr>
                      <a:rPr lang="en-US" altLang="zh-CN" sz="2400" i="1">
                        <a:latin typeface="Cambria Math" panose="02040503050406030204" pitchFamily="18" charset="0"/>
                      </a:rPr>
                      <m:t>Y</m:t>
                    </m:r>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2−1</m:t>
                            </m:r>
                          </m:num>
                          <m:den>
                            <m:r>
                              <a:rPr lang="en-US" altLang="zh-CN" sz="2400" b="0" i="1" smtClean="0">
                                <a:latin typeface="Cambria Math" panose="02040503050406030204" pitchFamily="18" charset="0"/>
                              </a:rPr>
                              <m:t>3−1</m:t>
                            </m:r>
                          </m:den>
                        </m:f>
                        <m:r>
                          <a:rPr lang="en-US" altLang="zh-CN" sz="2400" b="0" i="1" smtClean="0">
                            <a:latin typeface="Cambria Math" panose="02040503050406030204" pitchFamily="18" charset="0"/>
                          </a:rPr>
                          <m:t>,</m:t>
                        </m:r>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5−1</m:t>
                            </m:r>
                          </m:num>
                          <m:den>
                            <m:r>
                              <a:rPr lang="en-US" altLang="zh-CN" sz="2400" b="0" i="1" smtClean="0">
                                <a:latin typeface="Cambria Math" panose="02040503050406030204" pitchFamily="18" charset="0"/>
                              </a:rPr>
                              <m:t>5−1</m:t>
                            </m:r>
                          </m:den>
                        </m:f>
                      </m:e>
                    </m:d>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0.5, 1</m:t>
                        </m:r>
                      </m:e>
                    </m:d>
                  </m:oMath>
                </a14:m>
                <a:endParaRPr lang="en-US" altLang="zh-CN" sz="2400" b="0" dirty="0">
                  <a:latin typeface="SimHei" panose="02010609060101010101" pitchFamily="49" charset="-122"/>
                  <a:ea typeface="SimHei" panose="02010609060101010101" pitchFamily="49" charset="-122"/>
                </a:endParaRPr>
              </a:p>
              <a:p>
                <a:pPr algn="ctr"/>
                <a14:m>
                  <m:oMath xmlns:m="http://schemas.openxmlformats.org/officeDocument/2006/math">
                    <m:r>
                      <a:rPr lang="en-US" sz="2400" i="1" smtClean="0">
                        <a:latin typeface="Cambria Math" panose="02040503050406030204" pitchFamily="18" charset="0"/>
                      </a:rPr>
                      <m:t>𝑑</m:t>
                    </m:r>
                    <m:d>
                      <m:dPr>
                        <m:ctrlPr>
                          <a:rPr lang="en-US" sz="2400" i="1">
                            <a:latin typeface="Cambria Math" panose="02040503050406030204" pitchFamily="18" charset="0"/>
                          </a:rPr>
                        </m:ctrlPr>
                      </m:dPr>
                      <m:e>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𝑌</m:t>
                        </m:r>
                      </m:e>
                    </m:d>
                    <m:r>
                      <a:rPr lang="en-US" sz="2400" b="0" i="0" smtClean="0">
                        <a:latin typeface="Cambria Math" panose="02040503050406030204" pitchFamily="18" charset="0"/>
                      </a:rPr>
                      <m:t>=</m:t>
                    </m:r>
                    <m:r>
                      <a:rPr lang="en-US" sz="2400" b="0" i="1" smtClean="0">
                        <a:latin typeface="Cambria Math" panose="02040503050406030204" pitchFamily="18" charset="0"/>
                      </a:rPr>
                      <m:t> </m:t>
                    </m:r>
                    <m:rad>
                      <m:radPr>
                        <m:degHide m:val="on"/>
                        <m:ctrlPr>
                          <a:rPr lang="zh-CN" altLang="en-US" sz="2400" i="1" smtClean="0">
                            <a:latin typeface="Cambria Math" panose="02040503050406030204" pitchFamily="18" charset="0"/>
                          </a:rPr>
                        </m:ctrlPr>
                      </m:radPr>
                      <m:deg/>
                      <m:e>
                        <m:r>
                          <m:rPr>
                            <m:nor/>
                          </m:rPr>
                          <a:rPr lang="en-US" altLang="zh-CN" sz="2400" dirty="0" smtClean="0">
                            <a:latin typeface="SimHei" panose="02010609060101010101" pitchFamily="49" charset="-122"/>
                            <a:ea typeface="SimHei" panose="02010609060101010101" pitchFamily="49" charset="-122"/>
                          </a:rPr>
                          <m:t>(0.5−1)</m:t>
                        </m:r>
                        <m:r>
                          <m:rPr>
                            <m:nor/>
                          </m:rPr>
                          <a:rPr lang="en-US" altLang="zh-CN" sz="2400" baseline="30000" dirty="0" smtClean="0">
                            <a:latin typeface="SimHei" panose="02010609060101010101" pitchFamily="49" charset="-122"/>
                            <a:ea typeface="SimHei" panose="02010609060101010101" pitchFamily="49" charset="-122"/>
                          </a:rPr>
                          <m:t>2</m:t>
                        </m:r>
                        <m:r>
                          <m:rPr>
                            <m:nor/>
                          </m:rPr>
                          <a:rPr lang="en-US" altLang="zh-CN" sz="2400" dirty="0" smtClean="0">
                            <a:latin typeface="SimHei" panose="02010609060101010101" pitchFamily="49" charset="-122"/>
                            <a:ea typeface="SimHei" panose="02010609060101010101" pitchFamily="49" charset="-122"/>
                          </a:rPr>
                          <m:t> + (1−0.25)</m:t>
                        </m:r>
                        <m:r>
                          <m:rPr>
                            <m:nor/>
                          </m:rPr>
                          <a:rPr lang="en-US" altLang="zh-CN" sz="2400" baseline="30000" dirty="0" smtClean="0">
                            <a:latin typeface="SimHei" panose="02010609060101010101" pitchFamily="49" charset="-122"/>
                            <a:ea typeface="SimHei" panose="02010609060101010101" pitchFamily="49" charset="-122"/>
                          </a:rPr>
                          <m:t>2</m:t>
                        </m:r>
                        <m:r>
                          <m:rPr>
                            <m:nor/>
                          </m:rPr>
                          <a:rPr lang="en-US" sz="2400" dirty="0" smtClean="0">
                            <a:latin typeface="SimHei" panose="02010609060101010101" pitchFamily="49" charset="-122"/>
                            <a:ea typeface="SimHei" panose="02010609060101010101" pitchFamily="49" charset="-122"/>
                          </a:rPr>
                          <m:t> </m:t>
                        </m:r>
                      </m:e>
                    </m:rad>
                    <m:r>
                      <a:rPr lang="en-US" altLang="zh-CN" sz="2400" b="0" i="1" smtClean="0">
                        <a:latin typeface="Cambria Math" panose="02040503050406030204" pitchFamily="18" charset="0"/>
                      </a:rPr>
                      <m:t>=</m:t>
                    </m:r>
                  </m:oMath>
                </a14:m>
                <a:r>
                  <a:rPr lang="en-US" altLang="zh-CN" sz="2400" dirty="0">
                    <a:latin typeface="SimHei" panose="02010609060101010101" pitchFamily="49" charset="-122"/>
                    <a:ea typeface="SimHei" panose="02010609060101010101" pitchFamily="49" charset="-122"/>
                  </a:rPr>
                  <a:t> </a:t>
                </a:r>
                <a14:m>
                  <m:oMath xmlns:m="http://schemas.openxmlformats.org/officeDocument/2006/math">
                    <m:f>
                      <m:fPr>
                        <m:ctrlPr>
                          <a:rPr lang="en-US" altLang="zh-CN" sz="2400" i="1" smtClean="0">
                            <a:latin typeface="Cambria Math" panose="02040503050406030204" pitchFamily="18" charset="0"/>
                          </a:rPr>
                        </m:ctrlPr>
                      </m:fPr>
                      <m:num>
                        <m:rad>
                          <m:radPr>
                            <m:degHide m:val="on"/>
                            <m:ctrlPr>
                              <a:rPr lang="zh-CN" altLang="en-US" sz="2400" i="1" smtClean="0">
                                <a:latin typeface="Cambria Math" panose="02040503050406030204" pitchFamily="18" charset="0"/>
                              </a:rPr>
                            </m:ctrlPr>
                          </m:radPr>
                          <m:deg/>
                          <m:e>
                            <m:r>
                              <m:rPr>
                                <m:nor/>
                              </m:rPr>
                              <a:rPr lang="en-US" altLang="zh-CN" sz="2400" b="0" i="0" smtClean="0">
                                <a:latin typeface="SimHei" panose="02010609060101010101" pitchFamily="49" charset="-122"/>
                                <a:ea typeface="SimHei" panose="02010609060101010101" pitchFamily="49" charset="-122"/>
                              </a:rPr>
                              <m:t>13</m:t>
                            </m:r>
                            <m:r>
                              <m:rPr>
                                <m:nor/>
                              </m:rPr>
                              <a:rPr lang="en-US" sz="2400" dirty="0" smtClean="0">
                                <a:latin typeface="SimHei" panose="02010609060101010101" pitchFamily="49" charset="-122"/>
                                <a:ea typeface="SimHei" panose="02010609060101010101" pitchFamily="49" charset="-122"/>
                              </a:rPr>
                              <m:t> </m:t>
                            </m:r>
                          </m:e>
                        </m:rad>
                      </m:num>
                      <m:den>
                        <m:r>
                          <a:rPr lang="en-US" altLang="zh-CN" sz="2400" b="0" i="1" smtClean="0">
                            <a:latin typeface="Cambria Math" panose="02040503050406030204" pitchFamily="18" charset="0"/>
                          </a:rPr>
                          <m:t>4</m:t>
                        </m:r>
                      </m:den>
                    </m:f>
                  </m:oMath>
                </a14:m>
                <a:endParaRPr lang="zh-CN" altLang="en-US" sz="2400" dirty="0">
                  <a:latin typeface="SimHei" panose="02010609060101010101" pitchFamily="49" charset="-122"/>
                  <a:ea typeface="SimHei" panose="02010609060101010101" pitchFamily="49" charset="-122"/>
                </a:endParaRPr>
              </a:p>
            </p:txBody>
          </p:sp>
        </mc:Choice>
        <mc:Fallback>
          <p:sp>
            <p:nvSpPr>
              <p:cNvPr id="13" name="TextBox 12">
                <a:extLst>
                  <a:ext uri="{FF2B5EF4-FFF2-40B4-BE49-F238E27FC236}">
                    <a16:creationId xmlns:a16="http://schemas.microsoft.com/office/drawing/2014/main" id="{6B27451E-8150-D646-A945-299B44EB9000}"/>
                  </a:ext>
                </a:extLst>
              </p:cNvPr>
              <p:cNvSpPr txBox="1">
                <a:spLocks noRot="1" noChangeAspect="1" noMove="1" noResize="1" noEditPoints="1" noAdjustHandles="1" noChangeArrowheads="1" noChangeShapeType="1" noTextEdit="1"/>
              </p:cNvSpPr>
              <p:nvPr/>
            </p:nvSpPr>
            <p:spPr>
              <a:xfrm>
                <a:off x="1506597" y="4296027"/>
                <a:ext cx="10082428" cy="2038187"/>
              </a:xfrm>
              <a:prstGeom prst="rect">
                <a:avLst/>
              </a:prstGeom>
              <a:blipFill>
                <a:blip r:embed="rId3"/>
                <a:stretch>
                  <a:fillRect l="-1006" t="-1852"/>
                </a:stretch>
              </a:blipFill>
            </p:spPr>
            <p:txBody>
              <a:bodyPr/>
              <a:lstStyle/>
              <a:p>
                <a:r>
                  <a:rPr lang="en-US">
                    <a:noFill/>
                  </a:rPr>
                  <a:t> </a:t>
                </a:r>
              </a:p>
            </p:txBody>
          </p:sp>
        </mc:Fallback>
      </mc:AlternateContent>
      <p:sp>
        <p:nvSpPr>
          <p:cNvPr id="11" name="Rectangle 10">
            <a:extLst>
              <a:ext uri="{FF2B5EF4-FFF2-40B4-BE49-F238E27FC236}">
                <a16:creationId xmlns:a16="http://schemas.microsoft.com/office/drawing/2014/main" id="{DF5AB12A-5B74-D04E-9371-EE94C7FCE84E}"/>
              </a:ext>
            </a:extLst>
          </p:cNvPr>
          <p:cNvSpPr/>
          <p:nvPr/>
        </p:nvSpPr>
        <p:spPr>
          <a:xfrm>
            <a:off x="-15500" y="6423577"/>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E39B2C-34BF-024C-A6F5-4B806CAD629B}"/>
              </a:ext>
            </a:extLst>
          </p:cNvPr>
          <p:cNvSpPr/>
          <p:nvPr/>
        </p:nvSpPr>
        <p:spPr>
          <a:xfrm>
            <a:off x="-15500" y="-15498"/>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54730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84EB3D-4E58-3D43-BC70-9F50C7FB818B}"/>
              </a:ext>
            </a:extLst>
          </p:cNvPr>
          <p:cNvSpPr txBox="1"/>
          <p:nvPr/>
        </p:nvSpPr>
        <p:spPr>
          <a:xfrm>
            <a:off x="285749" y="454137"/>
            <a:ext cx="1620957"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数据基础</a:t>
            </a:r>
            <a:endParaRPr lang="en-US" sz="2800" dirty="0">
              <a:latin typeface="SimHei" panose="02010609060101010101" pitchFamily="49" charset="-122"/>
              <a:ea typeface="SimHei" panose="02010609060101010101" pitchFamily="49" charset="-122"/>
            </a:endParaRPr>
          </a:p>
        </p:txBody>
      </p:sp>
      <p:sp>
        <p:nvSpPr>
          <p:cNvPr id="5" name="TextBox 4">
            <a:extLst>
              <a:ext uri="{FF2B5EF4-FFF2-40B4-BE49-F238E27FC236}">
                <a16:creationId xmlns:a16="http://schemas.microsoft.com/office/drawing/2014/main" id="{3ADB90BE-55A8-D04E-A76B-87BAF160DFEF}"/>
              </a:ext>
            </a:extLst>
          </p:cNvPr>
          <p:cNvSpPr txBox="1"/>
          <p:nvPr/>
        </p:nvSpPr>
        <p:spPr>
          <a:xfrm>
            <a:off x="4746912" y="1123950"/>
            <a:ext cx="2698175"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数据相似性度量</a:t>
            </a:r>
            <a:endParaRPr lang="en-US" sz="2800" dirty="0">
              <a:latin typeface="SimHei" panose="02010609060101010101" pitchFamily="49" charset="-122"/>
              <a:ea typeface="SimHei" panose="02010609060101010101" pitchFamily="49" charset="-122"/>
            </a:endParaRPr>
          </a:p>
        </p:txBody>
      </p:sp>
      <p:sp>
        <p:nvSpPr>
          <p:cNvPr id="6" name="TextBox 5">
            <a:extLst>
              <a:ext uri="{FF2B5EF4-FFF2-40B4-BE49-F238E27FC236}">
                <a16:creationId xmlns:a16="http://schemas.microsoft.com/office/drawing/2014/main" id="{08B61378-3A36-1B4D-8CA3-4EECB3B1EF76}"/>
              </a:ext>
            </a:extLst>
          </p:cNvPr>
          <p:cNvSpPr txBox="1"/>
          <p:nvPr/>
        </p:nvSpPr>
        <p:spPr>
          <a:xfrm>
            <a:off x="1096228" y="1647170"/>
            <a:ext cx="2800767" cy="461665"/>
          </a:xfrm>
          <a:prstGeom prst="rect">
            <a:avLst/>
          </a:prstGeom>
          <a:noFill/>
        </p:spPr>
        <p:txBody>
          <a:bodyPr wrap="none" rtlCol="0">
            <a:spAutoFit/>
          </a:bodyPr>
          <a:lstStyle/>
          <a:p>
            <a:r>
              <a:rPr lang="en-US" altLang="zh-CN" sz="2400" dirty="0">
                <a:latin typeface="SimHei" panose="02010609060101010101" pitchFamily="49" charset="-122"/>
                <a:ea typeface="SimHei" panose="02010609060101010101" pitchFamily="49" charset="-122"/>
              </a:rPr>
              <a:t>3</a:t>
            </a:r>
            <a:r>
              <a:rPr lang="zh-CN" altLang="en-US" sz="2400" dirty="0">
                <a:latin typeface="SimHei" panose="02010609060101010101" pitchFamily="49" charset="-122"/>
                <a:ea typeface="SimHei" panose="02010609060101010101" pitchFamily="49" charset="-122"/>
              </a:rPr>
              <a:t>、比值型数值属性</a:t>
            </a:r>
            <a:endParaRPr lang="en-US" sz="2400" dirty="0">
              <a:latin typeface="SimHei" panose="02010609060101010101" pitchFamily="49" charset="-122"/>
              <a:ea typeface="SimHei" panose="02010609060101010101" pitchFamily="49" charset="-122"/>
            </a:endParaRPr>
          </a:p>
        </p:txBody>
      </p:sp>
      <p:sp>
        <p:nvSpPr>
          <p:cNvPr id="9" name="TextBox 8">
            <a:extLst>
              <a:ext uri="{FF2B5EF4-FFF2-40B4-BE49-F238E27FC236}">
                <a16:creationId xmlns:a16="http://schemas.microsoft.com/office/drawing/2014/main" id="{28202666-7448-1549-A635-C358BFB1D55F}"/>
              </a:ext>
            </a:extLst>
          </p:cNvPr>
          <p:cNvSpPr txBox="1"/>
          <p:nvPr/>
        </p:nvSpPr>
        <p:spPr>
          <a:xfrm>
            <a:off x="1401028" y="2506365"/>
            <a:ext cx="3416320"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欧式</a:t>
            </a:r>
            <a:r>
              <a:rPr lang="en-US" altLang="zh-CN" sz="2400" dirty="0">
                <a:latin typeface="SimHei" panose="02010609060101010101" pitchFamily="49" charset="-122"/>
                <a:ea typeface="SimHei" panose="02010609060101010101" pitchFamily="49" charset="-122"/>
              </a:rPr>
              <a:t>(Euclidean)</a:t>
            </a:r>
            <a:r>
              <a:rPr lang="zh-CN" altLang="en-US" sz="2400" dirty="0">
                <a:latin typeface="SimHei" panose="02010609060101010101" pitchFamily="49" charset="-122"/>
                <a:ea typeface="SimHei" panose="02010609060101010101" pitchFamily="49" charset="-122"/>
              </a:rPr>
              <a:t>距离：</a:t>
            </a:r>
            <a:endParaRPr lang="en-US" sz="2400" dirty="0">
              <a:latin typeface="SimHei" panose="02010609060101010101" pitchFamily="49" charset="-122"/>
              <a:ea typeface="SimHei" panose="02010609060101010101" pitchFamily="49" charset="-122"/>
            </a:endParaRPr>
          </a:p>
        </p:txBody>
      </p:sp>
      <p:sp>
        <p:nvSpPr>
          <p:cNvPr id="10" name="TextBox 9">
            <a:extLst>
              <a:ext uri="{FF2B5EF4-FFF2-40B4-BE49-F238E27FC236}">
                <a16:creationId xmlns:a16="http://schemas.microsoft.com/office/drawing/2014/main" id="{333EA8AC-DB8B-3846-81DB-5D65B0FB4E75}"/>
              </a:ext>
            </a:extLst>
          </p:cNvPr>
          <p:cNvSpPr txBox="1"/>
          <p:nvPr/>
        </p:nvSpPr>
        <p:spPr>
          <a:xfrm>
            <a:off x="1401028" y="3365560"/>
            <a:ext cx="3724096"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曼哈顿</a:t>
            </a:r>
            <a:r>
              <a:rPr lang="en-US" altLang="zh-CN" sz="2400" dirty="0">
                <a:latin typeface="SimHei" panose="02010609060101010101" pitchFamily="49" charset="-122"/>
                <a:ea typeface="SimHei" panose="02010609060101010101" pitchFamily="49" charset="-122"/>
              </a:rPr>
              <a:t>(Manhattan)</a:t>
            </a:r>
            <a:r>
              <a:rPr lang="zh-CN" altLang="en-US" sz="2400" dirty="0">
                <a:latin typeface="SimHei" panose="02010609060101010101" pitchFamily="49" charset="-122"/>
                <a:ea typeface="SimHei" panose="02010609060101010101" pitchFamily="49" charset="-122"/>
              </a:rPr>
              <a:t>距离：</a:t>
            </a:r>
            <a:endParaRPr lang="en-US" sz="2400" dirty="0">
              <a:latin typeface="SimHei" panose="02010609060101010101" pitchFamily="49" charset="-122"/>
              <a:ea typeface="SimHei" panose="02010609060101010101" pitchFamily="49" charset="-122"/>
            </a:endParaRPr>
          </a:p>
        </p:txBody>
      </p:sp>
      <p:sp>
        <p:nvSpPr>
          <p:cNvPr id="11" name="TextBox 10">
            <a:extLst>
              <a:ext uri="{FF2B5EF4-FFF2-40B4-BE49-F238E27FC236}">
                <a16:creationId xmlns:a16="http://schemas.microsoft.com/office/drawing/2014/main" id="{E54FBC37-0C78-1F43-BA2A-815E31A51E5A}"/>
              </a:ext>
            </a:extLst>
          </p:cNvPr>
          <p:cNvSpPr txBox="1"/>
          <p:nvPr/>
        </p:nvSpPr>
        <p:spPr>
          <a:xfrm>
            <a:off x="1401028" y="4224755"/>
            <a:ext cx="4031873"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切比雪夫</a:t>
            </a:r>
            <a:r>
              <a:rPr lang="en-US" altLang="zh-CN" sz="2400" dirty="0">
                <a:latin typeface="SimHei" panose="02010609060101010101" pitchFamily="49" charset="-122"/>
                <a:ea typeface="SimHei" panose="02010609060101010101" pitchFamily="49" charset="-122"/>
              </a:rPr>
              <a:t>(Chebyshev)</a:t>
            </a:r>
            <a:r>
              <a:rPr lang="zh-CN" altLang="en-US" sz="2400" dirty="0">
                <a:latin typeface="SimHei" panose="02010609060101010101" pitchFamily="49" charset="-122"/>
                <a:ea typeface="SimHei" panose="02010609060101010101" pitchFamily="49" charset="-122"/>
              </a:rPr>
              <a:t>距离：</a:t>
            </a:r>
            <a:endParaRPr lang="en-US" sz="2400" dirty="0">
              <a:latin typeface="SimHei" panose="02010609060101010101" pitchFamily="49" charset="-122"/>
              <a:ea typeface="SimHei" panose="02010609060101010101" pitchFamily="49" charset="-122"/>
            </a:endParaRPr>
          </a:p>
        </p:txBody>
      </p:sp>
      <p:sp>
        <p:nvSpPr>
          <p:cNvPr id="12" name="TextBox 11">
            <a:extLst>
              <a:ext uri="{FF2B5EF4-FFF2-40B4-BE49-F238E27FC236}">
                <a16:creationId xmlns:a16="http://schemas.microsoft.com/office/drawing/2014/main" id="{BBEABC82-CEDA-3446-BA01-E8FA473850DB}"/>
              </a:ext>
            </a:extLst>
          </p:cNvPr>
          <p:cNvSpPr txBox="1"/>
          <p:nvPr/>
        </p:nvSpPr>
        <p:spPr>
          <a:xfrm>
            <a:off x="1401027" y="5083950"/>
            <a:ext cx="4493538"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闵可夫斯基</a:t>
            </a:r>
            <a:r>
              <a:rPr lang="en-US" altLang="zh-CN" sz="2400" dirty="0">
                <a:latin typeface="SimHei" panose="02010609060101010101" pitchFamily="49" charset="-122"/>
                <a:ea typeface="SimHei" panose="02010609060101010101" pitchFamily="49" charset="-122"/>
              </a:rPr>
              <a:t>(</a:t>
            </a:r>
            <a:r>
              <a:rPr lang="en-US" altLang="zh-CN" sz="2400" dirty="0" err="1">
                <a:latin typeface="SimHei" panose="02010609060101010101" pitchFamily="49" charset="-122"/>
                <a:ea typeface="SimHei" panose="02010609060101010101" pitchFamily="49" charset="-122"/>
              </a:rPr>
              <a:t>Minkowski</a:t>
            </a:r>
            <a:r>
              <a:rPr lang="en-US" altLang="zh-CN" sz="2400" dirty="0">
                <a:latin typeface="SimHei" panose="02010609060101010101" pitchFamily="49" charset="-122"/>
                <a:ea typeface="SimHei" panose="02010609060101010101" pitchFamily="49" charset="-122"/>
              </a:rPr>
              <a:t>)</a:t>
            </a:r>
            <a:r>
              <a:rPr lang="zh-CN" altLang="en-US" sz="2400" dirty="0">
                <a:latin typeface="SimHei" panose="02010609060101010101" pitchFamily="49" charset="-122"/>
                <a:ea typeface="SimHei" panose="02010609060101010101" pitchFamily="49" charset="-122"/>
              </a:rPr>
              <a:t>距离：</a:t>
            </a:r>
            <a:endParaRPr lang="en-US" sz="2400" dirty="0">
              <a:latin typeface="SimHei" panose="02010609060101010101" pitchFamily="49" charset="-122"/>
              <a:ea typeface="SimHei" panose="02010609060101010101" pitchFamily="49" charset="-122"/>
            </a:endParaRP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F7DC35C8-57B2-7745-A68A-E5295C04893A}"/>
                  </a:ext>
                </a:extLst>
              </p:cNvPr>
              <p:cNvSpPr/>
              <p:nvPr/>
            </p:nvSpPr>
            <p:spPr>
              <a:xfrm>
                <a:off x="6059488" y="2467411"/>
                <a:ext cx="5725946" cy="539571"/>
              </a:xfrm>
              <a:prstGeom prst="rect">
                <a:avLst/>
              </a:prstGeom>
            </p:spPr>
            <p:txBody>
              <a:bodyPr wrap="square">
                <a:spAutoFit/>
              </a:bodyPr>
              <a:lstStyle/>
              <a:p>
                <a14:m>
                  <m:oMath xmlns:m="http://schemas.openxmlformats.org/officeDocument/2006/math">
                    <m:r>
                      <a:rPr lang="en-US" sz="2400" i="1" smtClean="0">
                        <a:latin typeface="Cambria Math" panose="02040503050406030204" pitchFamily="18" charset="0"/>
                      </a:rPr>
                      <m:t>𝑑</m:t>
                    </m:r>
                    <m:d>
                      <m:dPr>
                        <m:ctrlPr>
                          <a:rPr lang="en-US" sz="2400" i="1">
                            <a:latin typeface="Cambria Math" panose="02040503050406030204" pitchFamily="18" charset="0"/>
                          </a:rPr>
                        </m:ctrlPr>
                      </m:dPr>
                      <m:e>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𝑌</m:t>
                        </m:r>
                      </m:e>
                    </m:d>
                    <m:r>
                      <a:rPr lang="en-US" sz="2400" i="1">
                        <a:latin typeface="Cambria Math" panose="02040503050406030204" pitchFamily="18" charset="0"/>
                      </a:rPr>
                      <m:t>=</m:t>
                    </m:r>
                  </m:oMath>
                </a14:m>
                <a:r>
                  <a:rPr lang="en-US" sz="2400" dirty="0">
                    <a:latin typeface="SimHei" panose="02010609060101010101" pitchFamily="49" charset="-122"/>
                    <a:ea typeface="SimHei" panose="02010609060101010101" pitchFamily="49" charset="-122"/>
                  </a:rPr>
                  <a:t> </a:t>
                </a:r>
                <a14:m>
                  <m:oMath xmlns:m="http://schemas.openxmlformats.org/officeDocument/2006/math">
                    <m:rad>
                      <m:radPr>
                        <m:degHide m:val="on"/>
                        <m:ctrlPr>
                          <a:rPr lang="en-US" sz="2400" i="1" dirty="0" smtClean="0">
                            <a:latin typeface="Cambria Math" panose="02040503050406030204" pitchFamily="18" charset="0"/>
                            <a:ea typeface="SimHei" panose="02010609060101010101" pitchFamily="49" charset="-122"/>
                          </a:rPr>
                        </m:ctrlPr>
                      </m:radPr>
                      <m:deg/>
                      <m:e>
                        <m:nary>
                          <m:naryPr>
                            <m:chr m:val="∑"/>
                            <m:limLoc m:val="subSup"/>
                            <m:ctrlPr>
                              <a:rPr lang="en-US" sz="2400" i="1" dirty="0" smtClean="0">
                                <a:latin typeface="Cambria Math" panose="02040503050406030204" pitchFamily="18" charset="0"/>
                                <a:ea typeface="SimHei" panose="02010609060101010101" pitchFamily="49" charset="-122"/>
                              </a:rPr>
                            </m:ctrlPr>
                          </m:naryPr>
                          <m:sub>
                            <m:r>
                              <m:rPr>
                                <m:sty m:val="p"/>
                                <m:brk m:alnAt="25"/>
                              </m:rPr>
                              <a:rPr lang="en-US" sz="2400" i="1" dirty="0">
                                <a:latin typeface="Cambria Math" panose="02040503050406030204" pitchFamily="18" charset="0"/>
                                <a:ea typeface="SimHei" panose="02010609060101010101" pitchFamily="49" charset="-122"/>
                              </a:rPr>
                              <m:t>i</m:t>
                            </m:r>
                            <m:r>
                              <a:rPr lang="en-US" sz="2400" b="0" i="1" dirty="0" smtClean="0">
                                <a:latin typeface="Cambria Math" panose="02040503050406030204" pitchFamily="18" charset="0"/>
                                <a:ea typeface="SimHei" panose="02010609060101010101" pitchFamily="49" charset="-122"/>
                              </a:rPr>
                              <m:t>=1</m:t>
                            </m:r>
                          </m:sub>
                          <m:sup>
                            <m:r>
                              <a:rPr lang="en-US" sz="2400" b="0" i="1" dirty="0" smtClean="0">
                                <a:latin typeface="Cambria Math" panose="02040503050406030204" pitchFamily="18" charset="0"/>
                                <a:ea typeface="SimHei" panose="02010609060101010101" pitchFamily="49" charset="-122"/>
                              </a:rPr>
                              <m:t>𝑛</m:t>
                            </m:r>
                          </m:sup>
                          <m:e>
                            <m:r>
                              <m:rPr>
                                <m:nor/>
                              </m:rPr>
                              <a:rPr lang="en-US" sz="2400" dirty="0" smtClean="0">
                                <a:latin typeface="SimHei" panose="02010609060101010101" pitchFamily="49" charset="-122"/>
                                <a:ea typeface="SimHei" panose="02010609060101010101" pitchFamily="49" charset="-122"/>
                              </a:rPr>
                              <m:t>(</m:t>
                            </m:r>
                            <m:r>
                              <m:rPr>
                                <m:nor/>
                              </m:rPr>
                              <a:rPr lang="en-US" sz="2400" dirty="0" smtClean="0">
                                <a:latin typeface="SimHei" panose="02010609060101010101" pitchFamily="49" charset="-122"/>
                                <a:ea typeface="SimHei" panose="02010609060101010101" pitchFamily="49" charset="-122"/>
                              </a:rPr>
                              <m:t>xi</m:t>
                            </m:r>
                            <m:r>
                              <m:rPr>
                                <m:nor/>
                              </m:rPr>
                              <a:rPr lang="en-US" altLang="zh-CN" sz="2400" dirty="0" smtClean="0">
                                <a:latin typeface="SimHei" panose="02010609060101010101" pitchFamily="49" charset="-122"/>
                                <a:ea typeface="SimHei" panose="02010609060101010101" pitchFamily="49" charset="-122"/>
                              </a:rPr>
                              <m:t>−</m:t>
                            </m:r>
                            <m:r>
                              <m:rPr>
                                <m:nor/>
                              </m:rPr>
                              <a:rPr lang="en-US" altLang="zh-CN" sz="2400" dirty="0" smtClean="0">
                                <a:latin typeface="SimHei" panose="02010609060101010101" pitchFamily="49" charset="-122"/>
                                <a:ea typeface="SimHei" panose="02010609060101010101" pitchFamily="49" charset="-122"/>
                              </a:rPr>
                              <m:t>yi</m:t>
                            </m:r>
                            <m:r>
                              <m:rPr>
                                <m:nor/>
                              </m:rPr>
                              <a:rPr lang="en-US" altLang="zh-CN" sz="2400" dirty="0" smtClean="0">
                                <a:latin typeface="SimHei" panose="02010609060101010101" pitchFamily="49" charset="-122"/>
                                <a:ea typeface="SimHei" panose="02010609060101010101" pitchFamily="49" charset="-122"/>
                              </a:rPr>
                              <m:t>)2 </m:t>
                            </m:r>
                          </m:e>
                        </m:nary>
                      </m:e>
                    </m:rad>
                  </m:oMath>
                </a14:m>
                <a:endParaRPr lang="en-US" sz="2400" dirty="0">
                  <a:latin typeface="SimHei" panose="02010609060101010101" pitchFamily="49" charset="-122"/>
                  <a:ea typeface="SimHei" panose="02010609060101010101" pitchFamily="49" charset="-122"/>
                </a:endParaRPr>
              </a:p>
            </p:txBody>
          </p:sp>
        </mc:Choice>
        <mc:Fallback xmlns="">
          <p:sp>
            <p:nvSpPr>
              <p:cNvPr id="15" name="Rectangle 14">
                <a:extLst>
                  <a:ext uri="{FF2B5EF4-FFF2-40B4-BE49-F238E27FC236}">
                    <a16:creationId xmlns:a16="http://schemas.microsoft.com/office/drawing/2014/main" id="{F7DC35C8-57B2-7745-A68A-E5295C04893A}"/>
                  </a:ext>
                </a:extLst>
              </p:cNvPr>
              <p:cNvSpPr>
                <a:spLocks noRot="1" noChangeAspect="1" noMove="1" noResize="1" noEditPoints="1" noAdjustHandles="1" noChangeArrowheads="1" noChangeShapeType="1" noTextEdit="1"/>
              </p:cNvSpPr>
              <p:nvPr/>
            </p:nvSpPr>
            <p:spPr>
              <a:xfrm>
                <a:off x="6059488" y="2467411"/>
                <a:ext cx="5725946" cy="539571"/>
              </a:xfrm>
              <a:prstGeom prst="rect">
                <a:avLst/>
              </a:prstGeom>
              <a:blipFill>
                <a:blip r:embed="rId3"/>
                <a:stretch>
                  <a:fillRect l="-221" t="-93182" b="-15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655B4ABA-E45B-B940-8114-A46D98BAD9B8}"/>
                  </a:ext>
                </a:extLst>
              </p:cNvPr>
              <p:cNvSpPr/>
              <p:nvPr/>
            </p:nvSpPr>
            <p:spPr>
              <a:xfrm>
                <a:off x="6059488" y="3188395"/>
                <a:ext cx="5725946" cy="81599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400" i="1" smtClean="0">
                          <a:latin typeface="Cambria Math" panose="02040503050406030204" pitchFamily="18" charset="0"/>
                        </a:rPr>
                        <m:t>𝑑</m:t>
                      </m:r>
                      <m:d>
                        <m:dPr>
                          <m:ctrlPr>
                            <a:rPr lang="en-US" sz="2400" i="1">
                              <a:latin typeface="Cambria Math" panose="02040503050406030204" pitchFamily="18" charset="0"/>
                            </a:rPr>
                          </m:ctrlPr>
                        </m:dPr>
                        <m:e>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𝑌</m:t>
                          </m:r>
                        </m:e>
                      </m:d>
                      <m:r>
                        <a:rPr lang="en-US" sz="2400" i="1">
                          <a:latin typeface="Cambria Math" panose="02040503050406030204" pitchFamily="18" charset="0"/>
                        </a:rPr>
                        <m:t>=</m:t>
                      </m:r>
                      <m:nary>
                        <m:naryPr>
                          <m:chr m:val="∑"/>
                          <m:limLoc m:val="subSup"/>
                          <m:ctrlPr>
                            <a:rPr lang="en-US" sz="2400" i="1" dirty="0" smtClean="0">
                              <a:latin typeface="Cambria Math" panose="02040503050406030204" pitchFamily="18" charset="0"/>
                              <a:ea typeface="SimHei" panose="02010609060101010101" pitchFamily="49" charset="-122"/>
                            </a:rPr>
                          </m:ctrlPr>
                        </m:naryPr>
                        <m:sub>
                          <m:r>
                            <m:rPr>
                              <m:sty m:val="p"/>
                              <m:brk m:alnAt="25"/>
                            </m:rPr>
                            <a:rPr lang="en-US" sz="2400" i="1" dirty="0">
                              <a:latin typeface="Cambria Math" panose="02040503050406030204" pitchFamily="18" charset="0"/>
                              <a:ea typeface="SimHei" panose="02010609060101010101" pitchFamily="49" charset="-122"/>
                            </a:rPr>
                            <m:t>i</m:t>
                          </m:r>
                          <m:r>
                            <a:rPr lang="en-US" sz="2400" b="0" i="1" dirty="0" smtClean="0">
                              <a:latin typeface="Cambria Math" panose="02040503050406030204" pitchFamily="18" charset="0"/>
                              <a:ea typeface="SimHei" panose="02010609060101010101" pitchFamily="49" charset="-122"/>
                            </a:rPr>
                            <m:t>=1</m:t>
                          </m:r>
                        </m:sub>
                        <m:sup>
                          <m:r>
                            <a:rPr lang="en-US" sz="2400" b="0" i="1" dirty="0" smtClean="0">
                              <a:latin typeface="Cambria Math" panose="02040503050406030204" pitchFamily="18" charset="0"/>
                              <a:ea typeface="SimHei" panose="02010609060101010101" pitchFamily="49" charset="-122"/>
                            </a:rPr>
                            <m:t>𝑛</m:t>
                          </m:r>
                        </m:sup>
                        <m:e>
                          <m:r>
                            <m:rPr>
                              <m:nor/>
                            </m:rPr>
                            <a:rPr lang="en-US" sz="2400" b="0" i="0" dirty="0" smtClean="0">
                              <a:latin typeface="SimHei" panose="02010609060101010101" pitchFamily="49" charset="-122"/>
                              <a:ea typeface="SimHei" panose="02010609060101010101" pitchFamily="49" charset="-122"/>
                            </a:rPr>
                            <m:t>| </m:t>
                          </m:r>
                          <m:r>
                            <m:rPr>
                              <m:nor/>
                            </m:rPr>
                            <a:rPr lang="en-US" sz="2400" dirty="0" smtClean="0">
                              <a:latin typeface="SimHei" panose="02010609060101010101" pitchFamily="49" charset="-122"/>
                              <a:ea typeface="SimHei" panose="02010609060101010101" pitchFamily="49" charset="-122"/>
                            </a:rPr>
                            <m:t>x</m:t>
                          </m:r>
                          <m:r>
                            <m:rPr>
                              <m:nor/>
                            </m:rPr>
                            <a:rPr lang="en-US" sz="2400" baseline="-25000" dirty="0" smtClean="0">
                              <a:latin typeface="SimHei" panose="02010609060101010101" pitchFamily="49" charset="-122"/>
                              <a:ea typeface="SimHei" panose="02010609060101010101" pitchFamily="49" charset="-122"/>
                            </a:rPr>
                            <m:t>i</m:t>
                          </m:r>
                          <m:r>
                            <m:rPr>
                              <m:nor/>
                            </m:rPr>
                            <a:rPr lang="en-US" altLang="zh-CN" sz="2400" dirty="0" smtClean="0">
                              <a:latin typeface="SimHei" panose="02010609060101010101" pitchFamily="49" charset="-122"/>
                              <a:ea typeface="SimHei" panose="02010609060101010101" pitchFamily="49" charset="-122"/>
                            </a:rPr>
                            <m:t>−</m:t>
                          </m:r>
                          <m:r>
                            <m:rPr>
                              <m:nor/>
                            </m:rPr>
                            <a:rPr lang="en-US" altLang="zh-CN" sz="2400" dirty="0" smtClean="0">
                              <a:latin typeface="SimHei" panose="02010609060101010101" pitchFamily="49" charset="-122"/>
                              <a:ea typeface="SimHei" panose="02010609060101010101" pitchFamily="49" charset="-122"/>
                            </a:rPr>
                            <m:t>yi</m:t>
                          </m:r>
                        </m:e>
                      </m:nary>
                      <m:r>
                        <a:rPr lang="en-US" sz="2400" b="0" i="1" dirty="0" smtClean="0">
                          <a:latin typeface="Cambria Math" panose="02040503050406030204" pitchFamily="18" charset="0"/>
                        </a:rPr>
                        <m:t>|</m:t>
                      </m:r>
                    </m:oMath>
                  </m:oMathPara>
                </a14:m>
                <a:endParaRPr lang="en-US" sz="2400" dirty="0">
                  <a:latin typeface="SimHei" panose="02010609060101010101" pitchFamily="49" charset="-122"/>
                  <a:ea typeface="SimHei" panose="02010609060101010101" pitchFamily="49" charset="-122"/>
                </a:endParaRPr>
              </a:p>
            </p:txBody>
          </p:sp>
        </mc:Choice>
        <mc:Fallback xmlns="">
          <p:sp>
            <p:nvSpPr>
              <p:cNvPr id="18" name="Rectangle 17">
                <a:extLst>
                  <a:ext uri="{FF2B5EF4-FFF2-40B4-BE49-F238E27FC236}">
                    <a16:creationId xmlns:a16="http://schemas.microsoft.com/office/drawing/2014/main" id="{655B4ABA-E45B-B940-8114-A46D98BAD9B8}"/>
                  </a:ext>
                </a:extLst>
              </p:cNvPr>
              <p:cNvSpPr>
                <a:spLocks noRot="1" noChangeAspect="1" noMove="1" noResize="1" noEditPoints="1" noAdjustHandles="1" noChangeArrowheads="1" noChangeShapeType="1" noTextEdit="1"/>
              </p:cNvSpPr>
              <p:nvPr/>
            </p:nvSpPr>
            <p:spPr>
              <a:xfrm>
                <a:off x="6059488" y="3188395"/>
                <a:ext cx="5725946" cy="815993"/>
              </a:xfrm>
              <a:prstGeom prst="rect">
                <a:avLst/>
              </a:prstGeom>
              <a:blipFill>
                <a:blip r:embed="rId4"/>
                <a:stretch>
                  <a:fillRect l="-221" t="-160000" b="-23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7DD7566-0E43-F046-B679-128D36320681}"/>
                  </a:ext>
                </a:extLst>
              </p:cNvPr>
              <p:cNvSpPr txBox="1"/>
              <p:nvPr/>
            </p:nvSpPr>
            <p:spPr>
              <a:xfrm>
                <a:off x="5999854" y="4279049"/>
                <a:ext cx="3062920" cy="62773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sz="2400" i="1" smtClean="0">
                              <a:latin typeface="Cambria Math" panose="02040503050406030204" pitchFamily="18" charset="0"/>
                            </a:rPr>
                          </m:ctrlPr>
                        </m:funcPr>
                        <m:fName>
                          <m:limLow>
                            <m:limLowPr>
                              <m:ctrlPr>
                                <a:rPr lang="en-US" sz="2400" i="1" smtClean="0">
                                  <a:latin typeface="Cambria Math" panose="02040503050406030204" pitchFamily="18" charset="0"/>
                                </a:rPr>
                              </m:ctrlPr>
                            </m:limLowPr>
                            <m:e>
                              <m:r>
                                <a:rPr lang="en-US" sz="2400" i="1">
                                  <a:latin typeface="Cambria Math" panose="02040503050406030204" pitchFamily="18" charset="0"/>
                                </a:rPr>
                                <m:t>𝑑</m:t>
                              </m:r>
                              <m:d>
                                <m:dPr>
                                  <m:ctrlPr>
                                    <a:rPr lang="en-US" sz="2400" i="1">
                                      <a:latin typeface="Cambria Math" panose="02040503050406030204" pitchFamily="18" charset="0"/>
                                    </a:rPr>
                                  </m:ctrlPr>
                                </m:dPr>
                                <m:e>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𝑌</m:t>
                                  </m:r>
                                </m:e>
                              </m:d>
                              <m:r>
                                <a:rPr lang="en-US" sz="2400" b="0" i="0" smtClean="0">
                                  <a:latin typeface="Cambria Math" panose="02040503050406030204" pitchFamily="18" charset="0"/>
                                </a:rPr>
                                <m:t>=</m:t>
                              </m:r>
                              <m:r>
                                <m:rPr>
                                  <m:sty m:val="p"/>
                                </m:rPr>
                                <a:rPr lang="en-US" sz="2400" i="0" smtClean="0">
                                  <a:latin typeface="Cambria Math" panose="02040503050406030204" pitchFamily="18" charset="0"/>
                                </a:rPr>
                                <m:t>max</m:t>
                              </m:r>
                            </m:e>
                            <m:lim>
                              <m:r>
                                <a:rPr lang="en-US" sz="2400" b="0" i="1" smtClean="0">
                                  <a:latin typeface="Cambria Math" panose="02040503050406030204" pitchFamily="18" charset="0"/>
                                </a:rPr>
                                <m:t>                            1</m:t>
                              </m:r>
                              <m:r>
                                <a:rPr lang="en-US" sz="2400" i="1" smtClean="0">
                                  <a:latin typeface="Cambria Math" panose="02040503050406030204" pitchFamily="18" charset="0"/>
                                </a:rPr>
                                <m:t>≤</m:t>
                              </m:r>
                              <m:r>
                                <a:rPr lang="en-US" sz="2400" b="0" i="1" smtClean="0">
                                  <a:latin typeface="Cambria Math" panose="02040503050406030204" pitchFamily="18" charset="0"/>
                                </a:rPr>
                                <m:t>𝑖</m:t>
                              </m:r>
                              <m:r>
                                <a:rPr lang="en-US" sz="2400" i="1" smtClean="0">
                                  <a:latin typeface="Cambria Math" panose="02040503050406030204" pitchFamily="18" charset="0"/>
                                </a:rPr>
                                <m:t>≤</m:t>
                              </m:r>
                              <m:r>
                                <a:rPr lang="en-US" sz="2400" b="0" i="1" smtClean="0">
                                  <a:latin typeface="Cambria Math" panose="02040503050406030204" pitchFamily="18" charset="0"/>
                                </a:rPr>
                                <m:t>𝑛</m:t>
                              </m:r>
                            </m:lim>
                          </m:limLow>
                        </m:fName>
                        <m:e>
                          <m:r>
                            <a:rPr lang="en-US" sz="2400" b="0" i="1" smtClean="0">
                              <a:latin typeface="Cambria Math" panose="02040503050406030204" pitchFamily="18" charset="0"/>
                            </a:rPr>
                            <m:t>(|</m:t>
                          </m:r>
                          <m:r>
                            <m:rPr>
                              <m:nor/>
                            </m:rPr>
                            <a:rPr lang="en-US" sz="2400" dirty="0">
                              <a:latin typeface="SimHei" panose="02010609060101010101" pitchFamily="49" charset="-122"/>
                              <a:ea typeface="SimHei" panose="02010609060101010101" pitchFamily="49" charset="-122"/>
                            </a:rPr>
                            <m:t>x</m:t>
                          </m:r>
                          <m:r>
                            <m:rPr>
                              <m:nor/>
                            </m:rPr>
                            <a:rPr lang="en-US" sz="2400" baseline="-25000" dirty="0">
                              <a:latin typeface="SimHei" panose="02010609060101010101" pitchFamily="49" charset="-122"/>
                              <a:ea typeface="SimHei" panose="02010609060101010101" pitchFamily="49" charset="-122"/>
                            </a:rPr>
                            <m:t>i</m:t>
                          </m:r>
                          <m:r>
                            <m:rPr>
                              <m:nor/>
                            </m:rPr>
                            <a:rPr lang="en-US" altLang="zh-CN" sz="2400" dirty="0">
                              <a:latin typeface="SimHei" panose="02010609060101010101" pitchFamily="49" charset="-122"/>
                              <a:ea typeface="SimHei" panose="02010609060101010101" pitchFamily="49" charset="-122"/>
                            </a:rPr>
                            <m:t>−</m:t>
                          </m:r>
                          <m:r>
                            <m:rPr>
                              <m:nor/>
                            </m:rPr>
                            <a:rPr lang="en-US" altLang="zh-CN" sz="2400" b="0" i="0" dirty="0" smtClean="0">
                              <a:latin typeface="SimHei" panose="02010609060101010101" pitchFamily="49" charset="-122"/>
                              <a:ea typeface="SimHei" panose="02010609060101010101" pitchFamily="49" charset="-122"/>
                            </a:rPr>
                            <m:t>y</m:t>
                          </m:r>
                          <m:r>
                            <m:rPr>
                              <m:nor/>
                            </m:rPr>
                            <a:rPr lang="en-US" sz="2400" baseline="-25000" dirty="0" smtClean="0">
                              <a:latin typeface="SimHei" panose="02010609060101010101" pitchFamily="49" charset="-122"/>
                              <a:ea typeface="SimHei" panose="02010609060101010101" pitchFamily="49" charset="-122"/>
                            </a:rPr>
                            <m:t>i</m:t>
                          </m:r>
                          <m:r>
                            <a:rPr lang="en-US" sz="2400" b="0" i="1" smtClean="0">
                              <a:latin typeface="Cambria Math" panose="02040503050406030204" pitchFamily="18" charset="0"/>
                            </a:rPr>
                            <m:t>|)</m:t>
                          </m:r>
                        </m:e>
                      </m:func>
                    </m:oMath>
                  </m:oMathPara>
                </a14:m>
                <a:endParaRPr lang="en-US" sz="2400" dirty="0">
                  <a:latin typeface="SimHei" panose="02010609060101010101" pitchFamily="49" charset="-122"/>
                  <a:ea typeface="SimHei" panose="02010609060101010101" pitchFamily="49" charset="-122"/>
                </a:endParaRPr>
              </a:p>
            </p:txBody>
          </p:sp>
        </mc:Choice>
        <mc:Fallback xmlns="">
          <p:sp>
            <p:nvSpPr>
              <p:cNvPr id="20" name="TextBox 19">
                <a:extLst>
                  <a:ext uri="{FF2B5EF4-FFF2-40B4-BE49-F238E27FC236}">
                    <a16:creationId xmlns:a16="http://schemas.microsoft.com/office/drawing/2014/main" id="{B7DD7566-0E43-F046-B679-128D36320681}"/>
                  </a:ext>
                </a:extLst>
              </p:cNvPr>
              <p:cNvSpPr txBox="1">
                <a:spLocks noRot="1" noChangeAspect="1" noMove="1" noResize="1" noEditPoints="1" noAdjustHandles="1" noChangeArrowheads="1" noChangeShapeType="1" noTextEdit="1"/>
              </p:cNvSpPr>
              <p:nvPr/>
            </p:nvSpPr>
            <p:spPr>
              <a:xfrm>
                <a:off x="5999854" y="4279049"/>
                <a:ext cx="3062920" cy="627736"/>
              </a:xfrm>
              <a:prstGeom prst="rect">
                <a:avLst/>
              </a:prstGeom>
              <a:blipFill>
                <a:blip r:embed="rId5"/>
                <a:stretch>
                  <a:fillRect l="-412" r="-11934"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257CC66-9FBF-8746-92C9-4F2614948E7C}"/>
                  </a:ext>
                </a:extLst>
              </p:cNvPr>
              <p:cNvSpPr/>
              <p:nvPr/>
            </p:nvSpPr>
            <p:spPr>
              <a:xfrm>
                <a:off x="6059488" y="5017232"/>
                <a:ext cx="5725946" cy="595099"/>
              </a:xfrm>
              <a:prstGeom prst="rect">
                <a:avLst/>
              </a:prstGeom>
            </p:spPr>
            <p:txBody>
              <a:bodyPr wrap="square">
                <a:spAutoFit/>
              </a:bodyPr>
              <a:lstStyle/>
              <a:p>
                <a14:m>
                  <m:oMath xmlns:m="http://schemas.openxmlformats.org/officeDocument/2006/math">
                    <m:r>
                      <a:rPr lang="en-US" sz="2400" i="1" smtClean="0">
                        <a:latin typeface="Cambria Math" panose="02040503050406030204" pitchFamily="18" charset="0"/>
                      </a:rPr>
                      <m:t>𝑑</m:t>
                    </m:r>
                    <m:d>
                      <m:dPr>
                        <m:ctrlPr>
                          <a:rPr lang="en-US" sz="2400" i="1">
                            <a:latin typeface="Cambria Math" panose="02040503050406030204" pitchFamily="18" charset="0"/>
                          </a:rPr>
                        </m:ctrlPr>
                      </m:dPr>
                      <m:e>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𝑌</m:t>
                        </m:r>
                      </m:e>
                    </m:d>
                    <m:r>
                      <a:rPr lang="en-US" sz="2400" i="1">
                        <a:latin typeface="Cambria Math" panose="02040503050406030204" pitchFamily="18" charset="0"/>
                      </a:rPr>
                      <m:t>=</m:t>
                    </m:r>
                    <m:r>
                      <a:rPr lang="en-US" sz="2400" b="0" i="1" smtClean="0">
                        <a:latin typeface="Cambria Math" panose="02040503050406030204" pitchFamily="18" charset="0"/>
                      </a:rPr>
                      <m:t>(</m:t>
                    </m:r>
                    <m:nary>
                      <m:naryPr>
                        <m:chr m:val="∑"/>
                        <m:limLoc m:val="subSup"/>
                        <m:ctrlPr>
                          <a:rPr lang="en-US" sz="2400" i="1" dirty="0" smtClean="0">
                            <a:latin typeface="Cambria Math" panose="02040503050406030204" pitchFamily="18" charset="0"/>
                            <a:ea typeface="SimHei" panose="02010609060101010101" pitchFamily="49" charset="-122"/>
                          </a:rPr>
                        </m:ctrlPr>
                      </m:naryPr>
                      <m:sub>
                        <m:r>
                          <m:rPr>
                            <m:sty m:val="p"/>
                            <m:brk m:alnAt="25"/>
                          </m:rPr>
                          <a:rPr lang="en-US" sz="2400" i="1" dirty="0">
                            <a:latin typeface="Cambria Math" panose="02040503050406030204" pitchFamily="18" charset="0"/>
                            <a:ea typeface="SimHei" panose="02010609060101010101" pitchFamily="49" charset="-122"/>
                          </a:rPr>
                          <m:t>i</m:t>
                        </m:r>
                        <m:r>
                          <a:rPr lang="en-US" sz="2400" b="0" i="1" dirty="0" smtClean="0">
                            <a:latin typeface="Cambria Math" panose="02040503050406030204" pitchFamily="18" charset="0"/>
                            <a:ea typeface="SimHei" panose="02010609060101010101" pitchFamily="49" charset="-122"/>
                          </a:rPr>
                          <m:t>=1</m:t>
                        </m:r>
                      </m:sub>
                      <m:sup>
                        <m:r>
                          <a:rPr lang="en-US" sz="2400" b="0" i="1" dirty="0" smtClean="0">
                            <a:latin typeface="Cambria Math" panose="02040503050406030204" pitchFamily="18" charset="0"/>
                            <a:ea typeface="SimHei" panose="02010609060101010101" pitchFamily="49" charset="-122"/>
                          </a:rPr>
                          <m:t>𝑛</m:t>
                        </m:r>
                      </m:sup>
                      <m:e>
                        <m:r>
                          <m:rPr>
                            <m:nor/>
                          </m:rPr>
                          <a:rPr lang="en-US" sz="2400" b="0" i="0" dirty="0" smtClean="0">
                            <a:latin typeface="SimHei" panose="02010609060101010101" pitchFamily="49" charset="-122"/>
                            <a:ea typeface="SimHei" panose="02010609060101010101" pitchFamily="49" charset="-122"/>
                          </a:rPr>
                          <m:t>| </m:t>
                        </m:r>
                        <m:r>
                          <m:rPr>
                            <m:nor/>
                          </m:rPr>
                          <a:rPr lang="en-US" sz="2400" dirty="0" smtClean="0">
                            <a:latin typeface="SimHei" panose="02010609060101010101" pitchFamily="49" charset="-122"/>
                            <a:ea typeface="SimHei" panose="02010609060101010101" pitchFamily="49" charset="-122"/>
                          </a:rPr>
                          <m:t>x</m:t>
                        </m:r>
                        <m:r>
                          <m:rPr>
                            <m:nor/>
                          </m:rPr>
                          <a:rPr lang="en-US" sz="2400" baseline="-25000" dirty="0" smtClean="0">
                            <a:latin typeface="SimHei" panose="02010609060101010101" pitchFamily="49" charset="-122"/>
                            <a:ea typeface="SimHei" panose="02010609060101010101" pitchFamily="49" charset="-122"/>
                          </a:rPr>
                          <m:t>i</m:t>
                        </m:r>
                        <m:r>
                          <m:rPr>
                            <m:nor/>
                          </m:rPr>
                          <a:rPr lang="en-US" altLang="zh-CN" sz="2400" dirty="0" smtClean="0">
                            <a:latin typeface="SimHei" panose="02010609060101010101" pitchFamily="49" charset="-122"/>
                            <a:ea typeface="SimHei" panose="02010609060101010101" pitchFamily="49" charset="-122"/>
                          </a:rPr>
                          <m:t>−</m:t>
                        </m:r>
                        <m:r>
                          <m:rPr>
                            <m:nor/>
                          </m:rPr>
                          <a:rPr lang="en-US" altLang="zh-CN" sz="2400" dirty="0" smtClean="0">
                            <a:latin typeface="SimHei" panose="02010609060101010101" pitchFamily="49" charset="-122"/>
                            <a:ea typeface="SimHei" panose="02010609060101010101" pitchFamily="49" charset="-122"/>
                          </a:rPr>
                          <m:t>yi</m:t>
                        </m:r>
                      </m:e>
                    </m:nary>
                    <m:r>
                      <a:rPr lang="en-US" sz="2400" b="0" i="1" dirty="0" smtClean="0">
                        <a:latin typeface="Cambria Math" panose="02040503050406030204" pitchFamily="18" charset="0"/>
                      </a:rPr>
                      <m:t>|</m:t>
                    </m:r>
                  </m:oMath>
                </a14:m>
                <a:r>
                  <a:rPr lang="en-US" sz="2400" baseline="30000" dirty="0">
                    <a:latin typeface="SimHei" panose="02010609060101010101" pitchFamily="49" charset="-122"/>
                    <a:ea typeface="SimHei" panose="02010609060101010101" pitchFamily="49" charset="-122"/>
                  </a:rPr>
                  <a:t>p</a:t>
                </a:r>
                <a:r>
                  <a:rPr lang="en-US" sz="2400" dirty="0">
                    <a:latin typeface="SimHei" panose="02010609060101010101" pitchFamily="49" charset="-122"/>
                    <a:ea typeface="SimHei" panose="02010609060101010101" pitchFamily="49" charset="-122"/>
                  </a:rPr>
                  <a:t>)</a:t>
                </a:r>
                <a14:m>
                  <m:oMath xmlns:m="http://schemas.openxmlformats.org/officeDocument/2006/math">
                    <m:f>
                      <m:fPr>
                        <m:ctrlPr>
                          <a:rPr lang="en-US" sz="2400" i="1" baseline="30000" smtClean="0">
                            <a:latin typeface="Cambria Math" panose="02040503050406030204" pitchFamily="18" charset="0"/>
                          </a:rPr>
                        </m:ctrlPr>
                      </m:fPr>
                      <m:num>
                        <m:r>
                          <a:rPr lang="en-US" sz="2400" b="0" i="1" baseline="30000" smtClean="0">
                            <a:latin typeface="Cambria Math" panose="02040503050406030204" pitchFamily="18" charset="0"/>
                          </a:rPr>
                          <m:t>1</m:t>
                        </m:r>
                      </m:num>
                      <m:den>
                        <m:r>
                          <a:rPr lang="en-US" sz="2400" b="0" i="1" baseline="30000" smtClean="0">
                            <a:latin typeface="Cambria Math" panose="02040503050406030204" pitchFamily="18" charset="0"/>
                          </a:rPr>
                          <m:t>𝑝</m:t>
                        </m:r>
                      </m:den>
                    </m:f>
                  </m:oMath>
                </a14:m>
                <a:endParaRPr lang="en-US" sz="2400" baseline="30000" dirty="0">
                  <a:latin typeface="SimHei" panose="02010609060101010101" pitchFamily="49" charset="-122"/>
                  <a:ea typeface="SimHei" panose="02010609060101010101" pitchFamily="49" charset="-122"/>
                </a:endParaRPr>
              </a:p>
            </p:txBody>
          </p:sp>
        </mc:Choice>
        <mc:Fallback xmlns="">
          <p:sp>
            <p:nvSpPr>
              <p:cNvPr id="21" name="Rectangle 20">
                <a:extLst>
                  <a:ext uri="{FF2B5EF4-FFF2-40B4-BE49-F238E27FC236}">
                    <a16:creationId xmlns:a16="http://schemas.microsoft.com/office/drawing/2014/main" id="{9257CC66-9FBF-8746-92C9-4F2614948E7C}"/>
                  </a:ext>
                </a:extLst>
              </p:cNvPr>
              <p:cNvSpPr>
                <a:spLocks noRot="1" noChangeAspect="1" noMove="1" noResize="1" noEditPoints="1" noAdjustHandles="1" noChangeArrowheads="1" noChangeShapeType="1" noTextEdit="1"/>
              </p:cNvSpPr>
              <p:nvPr/>
            </p:nvSpPr>
            <p:spPr>
              <a:xfrm>
                <a:off x="6059488" y="5017232"/>
                <a:ext cx="5725946" cy="595099"/>
              </a:xfrm>
              <a:prstGeom prst="rect">
                <a:avLst/>
              </a:prstGeom>
              <a:blipFill>
                <a:blip r:embed="rId6"/>
                <a:stretch>
                  <a:fillRect l="-221" t="-91667" b="-129167"/>
                </a:stretch>
              </a:blipFill>
            </p:spPr>
            <p:txBody>
              <a:bodyPr/>
              <a:lstStyle/>
              <a:p>
                <a:r>
                  <a:rPr lang="en-US">
                    <a:noFill/>
                  </a:rPr>
                  <a:t> </a:t>
                </a:r>
              </a:p>
            </p:txBody>
          </p:sp>
        </mc:Fallback>
      </mc:AlternateContent>
      <p:sp>
        <p:nvSpPr>
          <p:cNvPr id="13" name="Rectangle 12">
            <a:extLst>
              <a:ext uri="{FF2B5EF4-FFF2-40B4-BE49-F238E27FC236}">
                <a16:creationId xmlns:a16="http://schemas.microsoft.com/office/drawing/2014/main" id="{DF2238CF-D1C7-DE40-A086-872BCC814C55}"/>
              </a:ext>
            </a:extLst>
          </p:cNvPr>
          <p:cNvSpPr/>
          <p:nvPr/>
        </p:nvSpPr>
        <p:spPr>
          <a:xfrm>
            <a:off x="-15500" y="6423577"/>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7E72B7C-C34B-B543-8D86-739929A2FCE1}"/>
              </a:ext>
            </a:extLst>
          </p:cNvPr>
          <p:cNvSpPr/>
          <p:nvPr/>
        </p:nvSpPr>
        <p:spPr>
          <a:xfrm>
            <a:off x="-15500" y="-15498"/>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45939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B8BF3C2-281A-F943-80BD-FC51CE5F282F}"/>
              </a:ext>
            </a:extLst>
          </p:cNvPr>
          <p:cNvSpPr txBox="1"/>
          <p:nvPr/>
        </p:nvSpPr>
        <p:spPr>
          <a:xfrm>
            <a:off x="285749" y="525325"/>
            <a:ext cx="1620957"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数据基础</a:t>
            </a:r>
            <a:endParaRPr lang="en-US" sz="2800" dirty="0">
              <a:latin typeface="SimHei" panose="02010609060101010101" pitchFamily="49" charset="-122"/>
              <a:ea typeface="SimHei" panose="02010609060101010101" pitchFamily="49" charset="-122"/>
            </a:endParaRPr>
          </a:p>
        </p:txBody>
      </p:sp>
      <p:sp>
        <p:nvSpPr>
          <p:cNvPr id="5" name="TextBox 4">
            <a:extLst>
              <a:ext uri="{FF2B5EF4-FFF2-40B4-BE49-F238E27FC236}">
                <a16:creationId xmlns:a16="http://schemas.microsoft.com/office/drawing/2014/main" id="{63DF90AD-B4D4-1C43-9280-C6381086227E}"/>
              </a:ext>
            </a:extLst>
          </p:cNvPr>
          <p:cNvSpPr txBox="1"/>
          <p:nvPr/>
        </p:nvSpPr>
        <p:spPr>
          <a:xfrm>
            <a:off x="4746912" y="1123950"/>
            <a:ext cx="2698175"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数据相似性度量</a:t>
            </a:r>
            <a:endParaRPr lang="en-US" sz="2800" dirty="0">
              <a:latin typeface="SimHei" panose="02010609060101010101" pitchFamily="49" charset="-122"/>
              <a:ea typeface="SimHei" panose="02010609060101010101" pitchFamily="49" charset="-122"/>
            </a:endParaRPr>
          </a:p>
        </p:txBody>
      </p:sp>
      <p:sp>
        <p:nvSpPr>
          <p:cNvPr id="6" name="TextBox 5">
            <a:extLst>
              <a:ext uri="{FF2B5EF4-FFF2-40B4-BE49-F238E27FC236}">
                <a16:creationId xmlns:a16="http://schemas.microsoft.com/office/drawing/2014/main" id="{05D94644-16F1-7848-8D53-308141689B76}"/>
              </a:ext>
            </a:extLst>
          </p:cNvPr>
          <p:cNvSpPr txBox="1"/>
          <p:nvPr/>
        </p:nvSpPr>
        <p:spPr>
          <a:xfrm>
            <a:off x="1096227" y="1814712"/>
            <a:ext cx="2800767" cy="461665"/>
          </a:xfrm>
          <a:prstGeom prst="rect">
            <a:avLst/>
          </a:prstGeom>
          <a:noFill/>
        </p:spPr>
        <p:txBody>
          <a:bodyPr wrap="none" rtlCol="0">
            <a:spAutoFit/>
          </a:bodyPr>
          <a:lstStyle/>
          <a:p>
            <a:r>
              <a:rPr lang="en-US" altLang="zh-CN" sz="2400" dirty="0">
                <a:latin typeface="SimHei" panose="02010609060101010101" pitchFamily="49" charset="-122"/>
                <a:ea typeface="SimHei" panose="02010609060101010101" pitchFamily="49" charset="-122"/>
              </a:rPr>
              <a:t>4</a:t>
            </a:r>
            <a:r>
              <a:rPr lang="zh-CN" altLang="en-US" sz="2400" dirty="0">
                <a:latin typeface="SimHei" panose="02010609060101010101" pitchFamily="49" charset="-122"/>
                <a:ea typeface="SimHei" panose="02010609060101010101" pitchFamily="49" charset="-122"/>
              </a:rPr>
              <a:t>、区间型数值属性</a:t>
            </a:r>
            <a:endParaRPr lang="en-US" sz="2400" dirty="0">
              <a:latin typeface="SimHei" panose="02010609060101010101" pitchFamily="49" charset="-122"/>
              <a:ea typeface="SimHei" panose="02010609060101010101" pitchFamily="49" charset="-122"/>
            </a:endParaRPr>
          </a:p>
        </p:txBody>
      </p:sp>
      <p:sp>
        <p:nvSpPr>
          <p:cNvPr id="7" name="TextBox 6">
            <a:extLst>
              <a:ext uri="{FF2B5EF4-FFF2-40B4-BE49-F238E27FC236}">
                <a16:creationId xmlns:a16="http://schemas.microsoft.com/office/drawing/2014/main" id="{83279B80-0B78-674E-948B-E7E2516E893A}"/>
              </a:ext>
            </a:extLst>
          </p:cNvPr>
          <p:cNvSpPr txBox="1"/>
          <p:nvPr/>
        </p:nvSpPr>
        <p:spPr>
          <a:xfrm>
            <a:off x="1510747" y="2780317"/>
            <a:ext cx="9481931" cy="1569660"/>
          </a:xfrm>
          <a:prstGeom prst="rect">
            <a:avLst/>
          </a:prstGeom>
          <a:noFill/>
        </p:spPr>
        <p:txBody>
          <a:bodyPr wrap="square" rtlCol="0">
            <a:spAutoFit/>
          </a:bodyPr>
          <a:lstStyle/>
          <a:p>
            <a:r>
              <a:rPr lang="zh-CN" altLang="en-US" sz="2400" dirty="0">
                <a:latin typeface="SimHei" panose="02010609060101010101" pitchFamily="49" charset="-122"/>
                <a:ea typeface="SimHei" panose="02010609060101010101" pitchFamily="49" charset="-122"/>
              </a:rPr>
              <a:t>计算区间型数据属性的相异性需要将区间</a:t>
            </a:r>
            <a:r>
              <a:rPr lang="en-US" altLang="zh-CN" sz="2400" dirty="0">
                <a:latin typeface="SimHei" panose="02010609060101010101" pitchFamily="49" charset="-122"/>
                <a:ea typeface="SimHei" panose="02010609060101010101" pitchFamily="49" charset="-122"/>
              </a:rPr>
              <a:t>[</a:t>
            </a:r>
            <a:r>
              <a:rPr lang="en-US" altLang="zh-CN" sz="2400" dirty="0" err="1">
                <a:latin typeface="SimHei" panose="02010609060101010101" pitchFamily="49" charset="-122"/>
                <a:ea typeface="SimHei" panose="02010609060101010101" pitchFamily="49" charset="-122"/>
              </a:rPr>
              <a:t>a,b</a:t>
            </a:r>
            <a:r>
              <a:rPr lang="en-US" altLang="zh-CN" sz="2400" dirty="0">
                <a:latin typeface="SimHei" panose="02010609060101010101" pitchFamily="49" charset="-122"/>
                <a:ea typeface="SimHei" panose="02010609060101010101" pitchFamily="49" charset="-122"/>
              </a:rPr>
              <a:t>]</a:t>
            </a:r>
            <a:r>
              <a:rPr lang="zh-CN" altLang="en-US" sz="2400" dirty="0">
                <a:latin typeface="SimHei" panose="02010609060101010101" pitchFamily="49" charset="-122"/>
                <a:ea typeface="SimHei" panose="02010609060101010101" pitchFamily="49" charset="-122"/>
              </a:rPr>
              <a:t>看成而为空间中的点</a:t>
            </a:r>
            <a:r>
              <a:rPr lang="en-US" altLang="zh-CN" sz="2400" dirty="0">
                <a:latin typeface="SimHei" panose="02010609060101010101" pitchFamily="49" charset="-122"/>
                <a:ea typeface="SimHei" panose="02010609060101010101" pitchFamily="49" charset="-122"/>
              </a:rPr>
              <a:t>(</a:t>
            </a:r>
            <a:r>
              <a:rPr lang="en-US" altLang="zh-CN" sz="2400" dirty="0" err="1">
                <a:latin typeface="SimHei" panose="02010609060101010101" pitchFamily="49" charset="-122"/>
                <a:ea typeface="SimHei" panose="02010609060101010101" pitchFamily="49" charset="-122"/>
              </a:rPr>
              <a:t>a,b</a:t>
            </a:r>
            <a:r>
              <a:rPr lang="en-US" altLang="zh-CN" sz="2400" dirty="0">
                <a:latin typeface="SimHei" panose="02010609060101010101" pitchFamily="49" charset="-122"/>
                <a:ea typeface="SimHei" panose="02010609060101010101" pitchFamily="49" charset="-122"/>
              </a:rPr>
              <a:t>)</a:t>
            </a:r>
            <a:r>
              <a:rPr lang="zh-CN" altLang="en-US" sz="2400" dirty="0">
                <a:latin typeface="SimHei" panose="02010609060101010101" pitchFamily="49" charset="-122"/>
                <a:ea typeface="SimHei" panose="02010609060101010101" pitchFamily="49" charset="-122"/>
              </a:rPr>
              <a:t>，两个区间</a:t>
            </a:r>
            <a:r>
              <a:rPr lang="en-US" altLang="zh-CN" sz="2400" dirty="0">
                <a:latin typeface="SimHei" panose="02010609060101010101" pitchFamily="49" charset="-122"/>
                <a:ea typeface="SimHei" panose="02010609060101010101" pitchFamily="49" charset="-122"/>
              </a:rPr>
              <a:t>X=[x</a:t>
            </a:r>
            <a:r>
              <a:rPr lang="en-US" altLang="zh-CN" sz="2400" baseline="-25000" dirty="0">
                <a:latin typeface="SimHei" panose="02010609060101010101" pitchFamily="49" charset="-122"/>
                <a:ea typeface="SimHei" panose="02010609060101010101" pitchFamily="49" charset="-122"/>
              </a:rPr>
              <a:t>1</a:t>
            </a:r>
            <a:r>
              <a:rPr lang="en-US" altLang="zh-CN" sz="2400" dirty="0">
                <a:latin typeface="SimHei" panose="02010609060101010101" pitchFamily="49" charset="-122"/>
                <a:ea typeface="SimHei" panose="02010609060101010101" pitchFamily="49" charset="-122"/>
              </a:rPr>
              <a:t>,x</a:t>
            </a:r>
            <a:r>
              <a:rPr lang="en-US" altLang="zh-CN" sz="2400" baseline="-25000" dirty="0">
                <a:latin typeface="SimHei" panose="02010609060101010101" pitchFamily="49" charset="-122"/>
                <a:ea typeface="SimHei" panose="02010609060101010101" pitchFamily="49" charset="-122"/>
              </a:rPr>
              <a:t>2</a:t>
            </a:r>
            <a:r>
              <a:rPr lang="en-US" altLang="zh-CN" sz="2400" dirty="0">
                <a:latin typeface="SimHei" panose="02010609060101010101" pitchFamily="49" charset="-122"/>
                <a:ea typeface="SimHei" panose="02010609060101010101" pitchFamily="49" charset="-122"/>
              </a:rPr>
              <a:t>]</a:t>
            </a:r>
            <a:r>
              <a:rPr lang="zh-CN" altLang="en-US" sz="2400" dirty="0">
                <a:latin typeface="SimHei" panose="02010609060101010101" pitchFamily="49" charset="-122"/>
                <a:ea typeface="SimHei" panose="02010609060101010101" pitchFamily="49" charset="-122"/>
              </a:rPr>
              <a:t>和</a:t>
            </a:r>
            <a:r>
              <a:rPr lang="en-US" altLang="zh-CN" sz="2400" dirty="0">
                <a:latin typeface="SimHei" panose="02010609060101010101" pitchFamily="49" charset="-122"/>
                <a:ea typeface="SimHei" panose="02010609060101010101" pitchFamily="49" charset="-122"/>
              </a:rPr>
              <a:t>Y=[y</a:t>
            </a:r>
            <a:r>
              <a:rPr lang="en-US" altLang="zh-CN" sz="2400" baseline="-25000" dirty="0">
                <a:latin typeface="SimHei" panose="02010609060101010101" pitchFamily="49" charset="-122"/>
                <a:ea typeface="SimHei" panose="02010609060101010101" pitchFamily="49" charset="-122"/>
              </a:rPr>
              <a:t>1</a:t>
            </a:r>
            <a:r>
              <a:rPr lang="en-US" altLang="zh-CN" sz="2400" dirty="0">
                <a:latin typeface="SimHei" panose="02010609060101010101" pitchFamily="49" charset="-122"/>
                <a:ea typeface="SimHei" panose="02010609060101010101" pitchFamily="49" charset="-122"/>
              </a:rPr>
              <a:t>,y</a:t>
            </a:r>
            <a:r>
              <a:rPr lang="en-US" altLang="zh-CN" sz="2400" baseline="-25000" dirty="0">
                <a:latin typeface="SimHei" panose="02010609060101010101" pitchFamily="49" charset="-122"/>
                <a:ea typeface="SimHei" panose="02010609060101010101" pitchFamily="49" charset="-122"/>
              </a:rPr>
              <a:t>2</a:t>
            </a:r>
            <a:r>
              <a:rPr lang="en-US" altLang="zh-CN" sz="2400" dirty="0">
                <a:latin typeface="SimHei" panose="02010609060101010101" pitchFamily="49" charset="-122"/>
                <a:ea typeface="SimHei" panose="02010609060101010101" pitchFamily="49" charset="-122"/>
              </a:rPr>
              <a:t>]</a:t>
            </a:r>
            <a:r>
              <a:rPr lang="zh-CN" altLang="en-US" sz="2400" dirty="0">
                <a:latin typeface="SimHei" panose="02010609060101010101" pitchFamily="49" charset="-122"/>
                <a:ea typeface="SimHei" panose="02010609060101010101" pitchFamily="49" charset="-122"/>
              </a:rPr>
              <a:t>之间的相异性可表达为计算两个二维向量</a:t>
            </a:r>
            <a:r>
              <a:rPr lang="en-US" altLang="zh-CN" sz="2400" dirty="0">
                <a:latin typeface="SimHei" panose="02010609060101010101" pitchFamily="49" charset="-122"/>
                <a:ea typeface="SimHei" panose="02010609060101010101" pitchFamily="49" charset="-122"/>
              </a:rPr>
              <a:t>(x</a:t>
            </a:r>
            <a:r>
              <a:rPr lang="en-US" altLang="zh-CN" sz="2400" baseline="-25000" dirty="0">
                <a:latin typeface="SimHei" panose="02010609060101010101" pitchFamily="49" charset="-122"/>
                <a:ea typeface="SimHei" panose="02010609060101010101" pitchFamily="49" charset="-122"/>
              </a:rPr>
              <a:t>1</a:t>
            </a:r>
            <a:r>
              <a:rPr lang="en-US" altLang="zh-CN" sz="2400" dirty="0">
                <a:latin typeface="SimHei" panose="02010609060101010101" pitchFamily="49" charset="-122"/>
                <a:ea typeface="SimHei" panose="02010609060101010101" pitchFamily="49" charset="-122"/>
              </a:rPr>
              <a:t>,x</a:t>
            </a:r>
            <a:r>
              <a:rPr lang="en-US" altLang="zh-CN" sz="2400" baseline="-25000" dirty="0">
                <a:latin typeface="SimHei" panose="02010609060101010101" pitchFamily="49" charset="-122"/>
                <a:ea typeface="SimHei" panose="02010609060101010101" pitchFamily="49" charset="-122"/>
              </a:rPr>
              <a:t>2</a:t>
            </a:r>
            <a:r>
              <a:rPr lang="en-US" altLang="zh-CN" sz="2400" dirty="0">
                <a:latin typeface="SimHei" panose="02010609060101010101" pitchFamily="49" charset="-122"/>
                <a:ea typeface="SimHei" panose="02010609060101010101" pitchFamily="49" charset="-122"/>
              </a:rPr>
              <a:t>)</a:t>
            </a:r>
            <a:r>
              <a:rPr lang="zh-CN" altLang="en-US" sz="2400" dirty="0">
                <a:latin typeface="SimHei" panose="02010609060101010101" pitchFamily="49" charset="-122"/>
                <a:ea typeface="SimHei" panose="02010609060101010101" pitchFamily="49" charset="-122"/>
              </a:rPr>
              <a:t>和</a:t>
            </a:r>
            <a:r>
              <a:rPr lang="en-US" altLang="zh-CN" sz="2400" dirty="0">
                <a:latin typeface="SimHei" panose="02010609060101010101" pitchFamily="49" charset="-122"/>
                <a:ea typeface="SimHei" panose="02010609060101010101" pitchFamily="49" charset="-122"/>
              </a:rPr>
              <a:t>(y</a:t>
            </a:r>
            <a:r>
              <a:rPr lang="en-US" altLang="zh-CN" sz="2400" baseline="-25000" dirty="0">
                <a:latin typeface="SimHei" panose="02010609060101010101" pitchFamily="49" charset="-122"/>
                <a:ea typeface="SimHei" panose="02010609060101010101" pitchFamily="49" charset="-122"/>
              </a:rPr>
              <a:t>1</a:t>
            </a:r>
            <a:r>
              <a:rPr lang="en-US" altLang="zh-CN" sz="2400" dirty="0">
                <a:latin typeface="SimHei" panose="02010609060101010101" pitchFamily="49" charset="-122"/>
                <a:ea typeface="SimHei" panose="02010609060101010101" pitchFamily="49" charset="-122"/>
              </a:rPr>
              <a:t>,y</a:t>
            </a:r>
            <a:r>
              <a:rPr lang="en-US" altLang="zh-CN" sz="2400" baseline="-25000" dirty="0">
                <a:latin typeface="SimHei" panose="02010609060101010101" pitchFamily="49" charset="-122"/>
                <a:ea typeface="SimHei" panose="02010609060101010101" pitchFamily="49" charset="-122"/>
              </a:rPr>
              <a:t>2</a:t>
            </a:r>
            <a:r>
              <a:rPr lang="en-US" altLang="zh-CN" sz="2400" dirty="0">
                <a:latin typeface="SimHei" panose="02010609060101010101" pitchFamily="49" charset="-122"/>
                <a:ea typeface="SimHei" panose="02010609060101010101" pitchFamily="49" charset="-122"/>
              </a:rPr>
              <a:t>)</a:t>
            </a:r>
            <a:r>
              <a:rPr lang="zh-CN" altLang="en-US" sz="2400" dirty="0">
                <a:latin typeface="SimHei" panose="02010609060101010101" pitchFamily="49" charset="-122"/>
                <a:ea typeface="SimHei" panose="02010609060101010101" pitchFamily="49" charset="-122"/>
              </a:rPr>
              <a:t>之间的相异性，即转化为比值型属性的距离计算。</a:t>
            </a:r>
            <a:endParaRPr lang="en-US" sz="2400" dirty="0">
              <a:latin typeface="SimHei" panose="02010609060101010101" pitchFamily="49" charset="-122"/>
              <a:ea typeface="SimHei" panose="02010609060101010101" pitchFamily="49" charset="-122"/>
            </a:endParaRPr>
          </a:p>
        </p:txBody>
      </p:sp>
      <p:sp>
        <p:nvSpPr>
          <p:cNvPr id="8" name="Rectangle 7">
            <a:extLst>
              <a:ext uri="{FF2B5EF4-FFF2-40B4-BE49-F238E27FC236}">
                <a16:creationId xmlns:a16="http://schemas.microsoft.com/office/drawing/2014/main" id="{BDAC9A9A-89AE-7C4D-9DA6-35A6CE16DCCF}"/>
              </a:ext>
            </a:extLst>
          </p:cNvPr>
          <p:cNvSpPr/>
          <p:nvPr/>
        </p:nvSpPr>
        <p:spPr>
          <a:xfrm>
            <a:off x="-15500" y="6423577"/>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CD33E28-C19A-124C-B98F-22B65C7898F6}"/>
              </a:ext>
            </a:extLst>
          </p:cNvPr>
          <p:cNvSpPr/>
          <p:nvPr/>
        </p:nvSpPr>
        <p:spPr>
          <a:xfrm>
            <a:off x="-15500" y="-15498"/>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19135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EAE2DB1-DC2A-344E-BA3C-C41308B35A24}"/>
              </a:ext>
            </a:extLst>
          </p:cNvPr>
          <p:cNvSpPr txBox="1"/>
          <p:nvPr/>
        </p:nvSpPr>
        <p:spPr>
          <a:xfrm>
            <a:off x="285750" y="453922"/>
            <a:ext cx="1620957"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数据特征</a:t>
            </a:r>
            <a:endParaRPr lang="en-US" sz="2800" dirty="0">
              <a:latin typeface="SimHei" panose="02010609060101010101" pitchFamily="49" charset="-122"/>
              <a:ea typeface="SimHei" panose="02010609060101010101" pitchFamily="49" charset="-122"/>
            </a:endParaRPr>
          </a:p>
        </p:txBody>
      </p:sp>
      <p:sp>
        <p:nvSpPr>
          <p:cNvPr id="5" name="TextBox 4">
            <a:extLst>
              <a:ext uri="{FF2B5EF4-FFF2-40B4-BE49-F238E27FC236}">
                <a16:creationId xmlns:a16="http://schemas.microsoft.com/office/drawing/2014/main" id="{3127E810-49BC-7B4C-9489-C1C1EAB1621D}"/>
              </a:ext>
            </a:extLst>
          </p:cNvPr>
          <p:cNvSpPr txBox="1"/>
          <p:nvPr/>
        </p:nvSpPr>
        <p:spPr>
          <a:xfrm>
            <a:off x="4746912" y="1123950"/>
            <a:ext cx="2339102"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数据统计特征</a:t>
            </a:r>
            <a:endParaRPr lang="en-US" sz="2800" dirty="0">
              <a:latin typeface="SimHei" panose="02010609060101010101" pitchFamily="49" charset="-122"/>
              <a:ea typeface="SimHei" panose="02010609060101010101" pitchFamily="49" charset="-122"/>
            </a:endParaRPr>
          </a:p>
        </p:txBody>
      </p:sp>
      <p:sp>
        <p:nvSpPr>
          <p:cNvPr id="6" name="TextBox 5">
            <a:extLst>
              <a:ext uri="{FF2B5EF4-FFF2-40B4-BE49-F238E27FC236}">
                <a16:creationId xmlns:a16="http://schemas.microsoft.com/office/drawing/2014/main" id="{C8CACED4-8AEC-B346-937C-31BC9957BF5F}"/>
              </a:ext>
            </a:extLst>
          </p:cNvPr>
          <p:cNvSpPr txBox="1"/>
          <p:nvPr/>
        </p:nvSpPr>
        <p:spPr>
          <a:xfrm>
            <a:off x="1311965" y="2027583"/>
            <a:ext cx="10018644" cy="3913828"/>
          </a:xfrm>
          <a:prstGeom prst="rect">
            <a:avLst/>
          </a:prstGeom>
          <a:noFill/>
        </p:spPr>
        <p:txBody>
          <a:bodyPr wrap="square" rtlCol="0">
            <a:spAutoFit/>
          </a:bodyPr>
          <a:lstStyle/>
          <a:p>
            <a:pPr>
              <a:lnSpc>
                <a:spcPct val="150000"/>
              </a:lnSpc>
            </a:pPr>
            <a:r>
              <a:rPr lang="zh-CN" altLang="en-US" sz="2400" dirty="0">
                <a:latin typeface="SimHei" panose="02010609060101010101" pitchFamily="49" charset="-122"/>
                <a:ea typeface="SimHei" panose="02010609060101010101" pitchFamily="49" charset="-122"/>
              </a:rPr>
              <a:t>样本数据的基本统计特征分为三类：</a:t>
            </a:r>
            <a:endParaRPr lang="en-US" altLang="zh-CN" sz="2400" dirty="0">
              <a:latin typeface="SimHei" panose="02010609060101010101" pitchFamily="49" charset="-122"/>
              <a:ea typeface="SimHei" panose="02010609060101010101" pitchFamily="49" charset="-122"/>
            </a:endParaRPr>
          </a:p>
          <a:p>
            <a:pPr>
              <a:lnSpc>
                <a:spcPct val="150000"/>
              </a:lnSpc>
            </a:pPr>
            <a:r>
              <a:rPr lang="en-US" altLang="zh-CN" sz="2400" dirty="0">
                <a:latin typeface="SimHei" panose="02010609060101010101" pitchFamily="49" charset="-122"/>
                <a:ea typeface="SimHei" panose="02010609060101010101" pitchFamily="49" charset="-122"/>
              </a:rPr>
              <a:t>1</a:t>
            </a:r>
            <a:r>
              <a:rPr lang="zh-CN" altLang="en-US" sz="2400" dirty="0">
                <a:latin typeface="SimHei" panose="02010609060101010101" pitchFamily="49" charset="-122"/>
                <a:ea typeface="SimHei" panose="02010609060101010101" pitchFamily="49" charset="-122"/>
              </a:rPr>
              <a:t>、</a:t>
            </a:r>
            <a:r>
              <a:rPr lang="zh-CN" altLang="en-US" sz="2400" dirty="0">
                <a:latin typeface="SimHei" panose="02010609060101010101" pitchFamily="49" charset="-122"/>
                <a:ea typeface="SimHei" panose="02010609060101010101" pitchFamily="49" charset="-122"/>
                <a:hlinkClick r:id="rId3" action="ppaction://hlinksldjump"/>
              </a:rPr>
              <a:t>集中趋势度量</a:t>
            </a:r>
            <a:r>
              <a:rPr lang="zh-CN" altLang="en-US" sz="2400" dirty="0">
                <a:latin typeface="SimHei" panose="02010609060101010101" pitchFamily="49" charset="-122"/>
                <a:ea typeface="SimHei" panose="02010609060101010101" pitchFamily="49" charset="-122"/>
              </a:rPr>
              <a:t>。它表示数据分布的集中位置，寻找数据中的代表值或者中心值，主要有均值、中位数、众数等；</a:t>
            </a:r>
            <a:endParaRPr lang="en-US" altLang="zh-CN" sz="2400" dirty="0">
              <a:latin typeface="SimHei" panose="02010609060101010101" pitchFamily="49" charset="-122"/>
              <a:ea typeface="SimHei" panose="02010609060101010101" pitchFamily="49" charset="-122"/>
            </a:endParaRPr>
          </a:p>
          <a:p>
            <a:pPr>
              <a:lnSpc>
                <a:spcPct val="150000"/>
              </a:lnSpc>
            </a:pPr>
            <a:r>
              <a:rPr lang="en-US" altLang="zh-CN" sz="2400" dirty="0">
                <a:latin typeface="SimHei" panose="02010609060101010101" pitchFamily="49" charset="-122"/>
                <a:ea typeface="SimHei" panose="02010609060101010101" pitchFamily="49" charset="-122"/>
              </a:rPr>
              <a:t>2</a:t>
            </a:r>
            <a:r>
              <a:rPr lang="zh-CN" altLang="en-US" sz="2400" dirty="0">
                <a:latin typeface="SimHei" panose="02010609060101010101" pitchFamily="49" charset="-122"/>
                <a:ea typeface="SimHei" panose="02010609060101010101" pitchFamily="49" charset="-122"/>
              </a:rPr>
              <a:t>、</a:t>
            </a:r>
            <a:r>
              <a:rPr lang="zh-CN" altLang="en-US" sz="2400" dirty="0">
                <a:latin typeface="SimHei" panose="02010609060101010101" pitchFamily="49" charset="-122"/>
                <a:ea typeface="SimHei" panose="02010609060101010101" pitchFamily="49" charset="-122"/>
                <a:hlinkClick r:id="rId4" action="ppaction://hlinksldjump"/>
              </a:rPr>
              <a:t>离中趋势度量</a:t>
            </a:r>
            <a:r>
              <a:rPr lang="zh-CN" altLang="en-US" sz="2400" dirty="0">
                <a:latin typeface="SimHei" panose="02010609060101010101" pitchFamily="49" charset="-122"/>
                <a:ea typeface="SimHei" panose="02010609060101010101" pitchFamily="49" charset="-122"/>
              </a:rPr>
              <a:t>。它表示数据的分散程度，描述一组数据的波动性，反映了数据远离中心值的程度，主要有极差、标准差、变异系数、四分位数、四分位数极差等；</a:t>
            </a:r>
            <a:endParaRPr lang="en-US" altLang="zh-CN" sz="2400" dirty="0">
              <a:latin typeface="SimHei" panose="02010609060101010101" pitchFamily="49" charset="-122"/>
              <a:ea typeface="SimHei" panose="02010609060101010101" pitchFamily="49" charset="-122"/>
            </a:endParaRPr>
          </a:p>
          <a:p>
            <a:pPr>
              <a:lnSpc>
                <a:spcPct val="150000"/>
              </a:lnSpc>
            </a:pPr>
            <a:r>
              <a:rPr lang="en-US" altLang="zh-CN" sz="2400" dirty="0">
                <a:latin typeface="SimHei" panose="02010609060101010101" pitchFamily="49" charset="-122"/>
                <a:ea typeface="SimHei" panose="02010609060101010101" pitchFamily="49" charset="-122"/>
              </a:rPr>
              <a:t>3</a:t>
            </a:r>
            <a:r>
              <a:rPr lang="zh-CN" altLang="en-US" sz="2400" dirty="0">
                <a:latin typeface="SimHei" panose="02010609060101010101" pitchFamily="49" charset="-122"/>
                <a:ea typeface="SimHei" panose="02010609060101010101" pitchFamily="49" charset="-122"/>
              </a:rPr>
              <a:t>、</a:t>
            </a:r>
            <a:r>
              <a:rPr lang="zh-CN" altLang="en-US" sz="2400" dirty="0">
                <a:latin typeface="SimHei" panose="02010609060101010101" pitchFamily="49" charset="-122"/>
                <a:ea typeface="SimHei" panose="02010609060101010101" pitchFamily="49" charset="-122"/>
                <a:hlinkClick r:id="rId5" action="ppaction://hlinksldjump"/>
              </a:rPr>
              <a:t>数据分布形状</a:t>
            </a:r>
            <a:r>
              <a:rPr lang="zh-CN" altLang="en-US" sz="2400" dirty="0">
                <a:latin typeface="SimHei" panose="02010609060101010101" pitchFamily="49" charset="-122"/>
                <a:ea typeface="SimHei" panose="02010609060101010101" pitchFamily="49" charset="-122"/>
              </a:rPr>
              <a:t>。主要有偏态和峰态。</a:t>
            </a:r>
            <a:endParaRPr lang="en-US" altLang="zh-CN" sz="2400" dirty="0">
              <a:latin typeface="SimHei" panose="02010609060101010101" pitchFamily="49" charset="-122"/>
              <a:ea typeface="SimHei" panose="02010609060101010101" pitchFamily="49" charset="-122"/>
            </a:endParaRPr>
          </a:p>
        </p:txBody>
      </p:sp>
      <p:sp>
        <p:nvSpPr>
          <p:cNvPr id="7" name="Rectangle 6">
            <a:extLst>
              <a:ext uri="{FF2B5EF4-FFF2-40B4-BE49-F238E27FC236}">
                <a16:creationId xmlns:a16="http://schemas.microsoft.com/office/drawing/2014/main" id="{26AD8638-5E25-CF4E-ADC7-1BBAAFDF7E5F}"/>
              </a:ext>
            </a:extLst>
          </p:cNvPr>
          <p:cNvSpPr/>
          <p:nvPr/>
        </p:nvSpPr>
        <p:spPr>
          <a:xfrm>
            <a:off x="-15500" y="6423577"/>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7E488DA-6B3B-B846-B76A-5683D46D23A9}"/>
              </a:ext>
            </a:extLst>
          </p:cNvPr>
          <p:cNvSpPr/>
          <p:nvPr/>
        </p:nvSpPr>
        <p:spPr>
          <a:xfrm>
            <a:off x="-15500" y="-15498"/>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9386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22F9631-8398-984B-8A68-5A373EB790C5}"/>
              </a:ext>
            </a:extLst>
          </p:cNvPr>
          <p:cNvSpPr txBox="1"/>
          <p:nvPr/>
        </p:nvSpPr>
        <p:spPr>
          <a:xfrm>
            <a:off x="285748" y="451574"/>
            <a:ext cx="1620957"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数据特征</a:t>
            </a:r>
            <a:endParaRPr lang="en-US" sz="2800" dirty="0">
              <a:latin typeface="SimHei" panose="02010609060101010101" pitchFamily="49" charset="-122"/>
              <a:ea typeface="SimHei" panose="02010609060101010101" pitchFamily="49" charset="-122"/>
            </a:endParaRPr>
          </a:p>
        </p:txBody>
      </p:sp>
      <p:sp>
        <p:nvSpPr>
          <p:cNvPr id="5" name="TextBox 4">
            <a:extLst>
              <a:ext uri="{FF2B5EF4-FFF2-40B4-BE49-F238E27FC236}">
                <a16:creationId xmlns:a16="http://schemas.microsoft.com/office/drawing/2014/main" id="{82D35F3A-0164-C149-B6CF-F2026ED4EA1A}"/>
              </a:ext>
            </a:extLst>
          </p:cNvPr>
          <p:cNvSpPr txBox="1"/>
          <p:nvPr/>
        </p:nvSpPr>
        <p:spPr>
          <a:xfrm>
            <a:off x="4746912" y="1123950"/>
            <a:ext cx="2698175"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数据的不确定性</a:t>
            </a:r>
            <a:endParaRPr lang="en-US" sz="2800" dirty="0">
              <a:latin typeface="SimHei" panose="02010609060101010101" pitchFamily="49" charset="-122"/>
              <a:ea typeface="SimHei" panose="02010609060101010101" pitchFamily="49" charset="-122"/>
            </a:endParaRPr>
          </a:p>
        </p:txBody>
      </p:sp>
      <p:sp>
        <p:nvSpPr>
          <p:cNvPr id="6" name="TextBox 5">
            <a:extLst>
              <a:ext uri="{FF2B5EF4-FFF2-40B4-BE49-F238E27FC236}">
                <a16:creationId xmlns:a16="http://schemas.microsoft.com/office/drawing/2014/main" id="{709DFD3C-F9AB-3346-B555-5D27A9FF34D1}"/>
              </a:ext>
            </a:extLst>
          </p:cNvPr>
          <p:cNvSpPr txBox="1"/>
          <p:nvPr/>
        </p:nvSpPr>
        <p:spPr>
          <a:xfrm>
            <a:off x="2507476" y="1987827"/>
            <a:ext cx="2031325"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存在不确定性</a:t>
            </a:r>
            <a:endParaRPr lang="en-US" sz="2400" dirty="0">
              <a:latin typeface="SimHei" panose="02010609060101010101" pitchFamily="49" charset="-122"/>
              <a:ea typeface="SimHei" panose="02010609060101010101" pitchFamily="49" charset="-122"/>
            </a:endParaRPr>
          </a:p>
        </p:txBody>
      </p:sp>
      <p:sp>
        <p:nvSpPr>
          <p:cNvPr id="7" name="TextBox 6">
            <a:extLst>
              <a:ext uri="{FF2B5EF4-FFF2-40B4-BE49-F238E27FC236}">
                <a16:creationId xmlns:a16="http://schemas.microsoft.com/office/drawing/2014/main" id="{0F86B432-4E42-994F-8FF8-1E665066526A}"/>
              </a:ext>
            </a:extLst>
          </p:cNvPr>
          <p:cNvSpPr txBox="1"/>
          <p:nvPr/>
        </p:nvSpPr>
        <p:spPr>
          <a:xfrm>
            <a:off x="7445087" y="1987827"/>
            <a:ext cx="2031325"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属性不确定性</a:t>
            </a:r>
            <a:endParaRPr lang="en-US" sz="2400" dirty="0">
              <a:latin typeface="SimHei" panose="02010609060101010101" pitchFamily="49" charset="-122"/>
              <a:ea typeface="SimHei" panose="02010609060101010101" pitchFamily="49" charset="-122"/>
            </a:endParaRPr>
          </a:p>
        </p:txBody>
      </p:sp>
      <p:sp>
        <p:nvSpPr>
          <p:cNvPr id="8" name="TextBox 7">
            <a:extLst>
              <a:ext uri="{FF2B5EF4-FFF2-40B4-BE49-F238E27FC236}">
                <a16:creationId xmlns:a16="http://schemas.microsoft.com/office/drawing/2014/main" id="{D759679D-4422-A845-BC7C-B1BFC7B75D2F}"/>
              </a:ext>
            </a:extLst>
          </p:cNvPr>
          <p:cNvSpPr txBox="1"/>
          <p:nvPr/>
        </p:nvSpPr>
        <p:spPr>
          <a:xfrm>
            <a:off x="1096228" y="2453958"/>
            <a:ext cx="1723549"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可能原因：</a:t>
            </a:r>
            <a:endParaRPr lang="en-US" altLang="zh-CN" sz="2400" dirty="0">
              <a:latin typeface="SimHei" panose="02010609060101010101" pitchFamily="49" charset="-122"/>
              <a:ea typeface="SimHei" panose="02010609060101010101" pitchFamily="49" charset="-122"/>
            </a:endParaRPr>
          </a:p>
        </p:txBody>
      </p:sp>
      <p:sp>
        <p:nvSpPr>
          <p:cNvPr id="9" name="TextBox 8">
            <a:extLst>
              <a:ext uri="{FF2B5EF4-FFF2-40B4-BE49-F238E27FC236}">
                <a16:creationId xmlns:a16="http://schemas.microsoft.com/office/drawing/2014/main" id="{AB5A2423-FC32-8E44-A4DA-6CE286DD2045}"/>
              </a:ext>
            </a:extLst>
          </p:cNvPr>
          <p:cNvSpPr txBox="1"/>
          <p:nvPr/>
        </p:nvSpPr>
        <p:spPr>
          <a:xfrm>
            <a:off x="1096228" y="3097121"/>
            <a:ext cx="3110147" cy="461665"/>
          </a:xfrm>
          <a:prstGeom prst="rect">
            <a:avLst/>
          </a:prstGeom>
          <a:noFill/>
        </p:spPr>
        <p:txBody>
          <a:bodyPr wrap="none" rtlCol="0">
            <a:spAutoFit/>
          </a:bodyPr>
          <a:lstStyle/>
          <a:p>
            <a:r>
              <a:rPr lang="en-US" altLang="zh-CN" sz="2400" dirty="0">
                <a:latin typeface="SimHei" panose="02010609060101010101" pitchFamily="49" charset="-122"/>
                <a:ea typeface="SimHei" panose="02010609060101010101" pitchFamily="49" charset="-122"/>
              </a:rPr>
              <a:t>1</a:t>
            </a:r>
            <a:r>
              <a:rPr lang="zh-CN" altLang="en-US" sz="2400" dirty="0">
                <a:latin typeface="SimHei" panose="02010609060101010101" pitchFamily="49" charset="-122"/>
                <a:ea typeface="SimHei" panose="02010609060101010101" pitchFamily="49" charset="-122"/>
              </a:rPr>
              <a:t>、数据本身存在误差</a:t>
            </a:r>
            <a:endParaRPr lang="en-US" altLang="zh-CN" sz="2400" dirty="0">
              <a:latin typeface="SimHei" panose="02010609060101010101" pitchFamily="49" charset="-122"/>
              <a:ea typeface="SimHei" panose="02010609060101010101" pitchFamily="49" charset="-122"/>
            </a:endParaRPr>
          </a:p>
        </p:txBody>
      </p:sp>
      <p:sp>
        <p:nvSpPr>
          <p:cNvPr id="10" name="TextBox 9">
            <a:extLst>
              <a:ext uri="{FF2B5EF4-FFF2-40B4-BE49-F238E27FC236}">
                <a16:creationId xmlns:a16="http://schemas.microsoft.com/office/drawing/2014/main" id="{09C3B609-90ED-164F-9DEF-CF60A200C141}"/>
              </a:ext>
            </a:extLst>
          </p:cNvPr>
          <p:cNvSpPr txBox="1"/>
          <p:nvPr/>
        </p:nvSpPr>
        <p:spPr>
          <a:xfrm>
            <a:off x="1096228" y="3687707"/>
            <a:ext cx="9573455" cy="461665"/>
          </a:xfrm>
          <a:prstGeom prst="rect">
            <a:avLst/>
          </a:prstGeom>
          <a:noFill/>
        </p:spPr>
        <p:txBody>
          <a:bodyPr wrap="none" rtlCol="0">
            <a:spAutoFit/>
          </a:bodyPr>
          <a:lstStyle/>
          <a:p>
            <a:r>
              <a:rPr lang="en-US" altLang="zh-CN" sz="2400" dirty="0">
                <a:latin typeface="SimHei" panose="02010609060101010101" pitchFamily="49" charset="-122"/>
                <a:ea typeface="SimHei" panose="02010609060101010101" pitchFamily="49" charset="-122"/>
              </a:rPr>
              <a:t>2</a:t>
            </a:r>
            <a:r>
              <a:rPr lang="zh-CN" altLang="en-US" sz="2400" dirty="0">
                <a:latin typeface="SimHei" panose="02010609060101010101" pitchFamily="49" charset="-122"/>
                <a:ea typeface="SimHei" panose="02010609060101010101" pitchFamily="49" charset="-122"/>
              </a:rPr>
              <a:t>、从低精度数据集合转换成高精度数据集合的过程存在引入不确定性</a:t>
            </a:r>
            <a:endParaRPr lang="en-US" sz="2400" dirty="0">
              <a:latin typeface="SimHei" panose="02010609060101010101" pitchFamily="49" charset="-122"/>
              <a:ea typeface="SimHei" panose="02010609060101010101" pitchFamily="49" charset="-122"/>
            </a:endParaRPr>
          </a:p>
        </p:txBody>
      </p:sp>
      <p:sp>
        <p:nvSpPr>
          <p:cNvPr id="11" name="TextBox 10">
            <a:extLst>
              <a:ext uri="{FF2B5EF4-FFF2-40B4-BE49-F238E27FC236}">
                <a16:creationId xmlns:a16="http://schemas.microsoft.com/office/drawing/2014/main" id="{973A2E6C-7FE8-844B-9353-5D33254CB840}"/>
              </a:ext>
            </a:extLst>
          </p:cNvPr>
          <p:cNvSpPr txBox="1"/>
          <p:nvPr/>
        </p:nvSpPr>
        <p:spPr>
          <a:xfrm>
            <a:off x="1096227" y="4312935"/>
            <a:ext cx="3110147" cy="461665"/>
          </a:xfrm>
          <a:prstGeom prst="rect">
            <a:avLst/>
          </a:prstGeom>
          <a:noFill/>
        </p:spPr>
        <p:txBody>
          <a:bodyPr wrap="none" rtlCol="0">
            <a:spAutoFit/>
          </a:bodyPr>
          <a:lstStyle/>
          <a:p>
            <a:r>
              <a:rPr lang="en-US" altLang="zh-CN" sz="2400" dirty="0">
                <a:latin typeface="SimHei" panose="02010609060101010101" pitchFamily="49" charset="-122"/>
                <a:ea typeface="SimHei" panose="02010609060101010101" pitchFamily="49" charset="-122"/>
              </a:rPr>
              <a:t>3</a:t>
            </a:r>
            <a:r>
              <a:rPr lang="zh-CN" altLang="en-US" sz="2400" dirty="0">
                <a:latin typeface="SimHei" panose="02010609060101010101" pitchFamily="49" charset="-122"/>
                <a:ea typeface="SimHei" panose="02010609060101010101" pitchFamily="49" charset="-122"/>
              </a:rPr>
              <a:t>、满足特殊应用需求</a:t>
            </a:r>
            <a:endParaRPr lang="en-US" sz="2400" dirty="0">
              <a:latin typeface="SimHei" panose="02010609060101010101" pitchFamily="49" charset="-122"/>
              <a:ea typeface="SimHei" panose="02010609060101010101" pitchFamily="49" charset="-122"/>
            </a:endParaRPr>
          </a:p>
        </p:txBody>
      </p:sp>
      <p:sp>
        <p:nvSpPr>
          <p:cNvPr id="12" name="TextBox 11">
            <a:extLst>
              <a:ext uri="{FF2B5EF4-FFF2-40B4-BE49-F238E27FC236}">
                <a16:creationId xmlns:a16="http://schemas.microsoft.com/office/drawing/2014/main" id="{290C1F87-4D94-B041-8C4D-98E625CB7056}"/>
              </a:ext>
            </a:extLst>
          </p:cNvPr>
          <p:cNvSpPr txBox="1"/>
          <p:nvPr/>
        </p:nvSpPr>
        <p:spPr>
          <a:xfrm>
            <a:off x="1111262" y="4912165"/>
            <a:ext cx="2186817" cy="461665"/>
          </a:xfrm>
          <a:prstGeom prst="rect">
            <a:avLst/>
          </a:prstGeom>
          <a:noFill/>
        </p:spPr>
        <p:txBody>
          <a:bodyPr wrap="none" rtlCol="0">
            <a:spAutoFit/>
          </a:bodyPr>
          <a:lstStyle/>
          <a:p>
            <a:r>
              <a:rPr lang="en-US" altLang="zh-CN" sz="2400" dirty="0">
                <a:latin typeface="SimHei" panose="02010609060101010101" pitchFamily="49" charset="-122"/>
                <a:ea typeface="SimHei" panose="02010609060101010101" pitchFamily="49" charset="-122"/>
              </a:rPr>
              <a:t>4</a:t>
            </a:r>
            <a:r>
              <a:rPr lang="zh-CN" altLang="en-US" sz="2400" dirty="0">
                <a:latin typeface="SimHei" panose="02010609060101010101" pitchFamily="49" charset="-122"/>
                <a:ea typeface="SimHei" panose="02010609060101010101" pitchFamily="49" charset="-122"/>
              </a:rPr>
              <a:t>、缺失值处理</a:t>
            </a:r>
            <a:endParaRPr lang="en-US" sz="2400" dirty="0">
              <a:latin typeface="SimHei" panose="02010609060101010101" pitchFamily="49" charset="-122"/>
              <a:ea typeface="SimHei" panose="02010609060101010101" pitchFamily="49" charset="-122"/>
            </a:endParaRPr>
          </a:p>
        </p:txBody>
      </p:sp>
      <p:sp>
        <p:nvSpPr>
          <p:cNvPr id="13" name="TextBox 12">
            <a:extLst>
              <a:ext uri="{FF2B5EF4-FFF2-40B4-BE49-F238E27FC236}">
                <a16:creationId xmlns:a16="http://schemas.microsoft.com/office/drawing/2014/main" id="{088A6AAC-03D2-584E-8D0E-F8374AB72791}"/>
              </a:ext>
            </a:extLst>
          </p:cNvPr>
          <p:cNvSpPr txBox="1"/>
          <p:nvPr/>
        </p:nvSpPr>
        <p:spPr>
          <a:xfrm>
            <a:off x="1111262" y="5404945"/>
            <a:ext cx="1879041" cy="461665"/>
          </a:xfrm>
          <a:prstGeom prst="rect">
            <a:avLst/>
          </a:prstGeom>
          <a:noFill/>
        </p:spPr>
        <p:txBody>
          <a:bodyPr wrap="none" rtlCol="0">
            <a:spAutoFit/>
          </a:bodyPr>
          <a:lstStyle/>
          <a:p>
            <a:r>
              <a:rPr lang="en-US" altLang="zh-CN" sz="2400" dirty="0">
                <a:latin typeface="SimHei" panose="02010609060101010101" pitchFamily="49" charset="-122"/>
                <a:ea typeface="SimHei" panose="02010609060101010101" pitchFamily="49" charset="-122"/>
              </a:rPr>
              <a:t>5</a:t>
            </a:r>
            <a:r>
              <a:rPr lang="zh-CN" altLang="en-US" sz="2400" dirty="0">
                <a:latin typeface="SimHei" panose="02010609060101010101" pitchFamily="49" charset="-122"/>
                <a:ea typeface="SimHei" panose="02010609060101010101" pitchFamily="49" charset="-122"/>
              </a:rPr>
              <a:t>、数据集成</a:t>
            </a:r>
            <a:endParaRPr lang="en-US" sz="2400" dirty="0">
              <a:latin typeface="SimHei" panose="02010609060101010101" pitchFamily="49" charset="-122"/>
              <a:ea typeface="SimHei" panose="02010609060101010101" pitchFamily="49" charset="-122"/>
            </a:endParaRPr>
          </a:p>
        </p:txBody>
      </p:sp>
      <p:sp>
        <p:nvSpPr>
          <p:cNvPr id="14" name="TextBox 13">
            <a:extLst>
              <a:ext uri="{FF2B5EF4-FFF2-40B4-BE49-F238E27FC236}">
                <a16:creationId xmlns:a16="http://schemas.microsoft.com/office/drawing/2014/main" id="{0607DC97-B8F8-D44E-9106-F9A1951BD862}"/>
              </a:ext>
            </a:extLst>
          </p:cNvPr>
          <p:cNvSpPr txBox="1"/>
          <p:nvPr/>
        </p:nvSpPr>
        <p:spPr>
          <a:xfrm>
            <a:off x="4405757" y="1647170"/>
            <a:ext cx="682310" cy="369332"/>
          </a:xfrm>
          <a:prstGeom prst="rect">
            <a:avLst/>
          </a:prstGeom>
          <a:noFill/>
        </p:spPr>
        <p:txBody>
          <a:bodyPr wrap="square" rtlCol="0">
            <a:spAutoFit/>
          </a:bodyPr>
          <a:lstStyle/>
          <a:p>
            <a:r>
              <a:rPr lang="en-US" altLang="zh-CN" dirty="0"/>
              <a:t>/</a:t>
            </a:r>
            <a:endParaRPr lang="en-US" dirty="0"/>
          </a:p>
        </p:txBody>
      </p:sp>
      <p:sp>
        <p:nvSpPr>
          <p:cNvPr id="15" name="TextBox 14">
            <a:extLst>
              <a:ext uri="{FF2B5EF4-FFF2-40B4-BE49-F238E27FC236}">
                <a16:creationId xmlns:a16="http://schemas.microsoft.com/office/drawing/2014/main" id="{56610F1B-8275-C941-9482-1047543DFAE3}"/>
              </a:ext>
            </a:extLst>
          </p:cNvPr>
          <p:cNvSpPr txBox="1"/>
          <p:nvPr/>
        </p:nvSpPr>
        <p:spPr>
          <a:xfrm>
            <a:off x="7369506" y="1632833"/>
            <a:ext cx="274434" cy="369332"/>
          </a:xfrm>
          <a:prstGeom prst="rect">
            <a:avLst/>
          </a:prstGeom>
          <a:noFill/>
        </p:spPr>
        <p:txBody>
          <a:bodyPr wrap="none" rtlCol="0">
            <a:spAutoFit/>
          </a:bodyPr>
          <a:lstStyle/>
          <a:p>
            <a:r>
              <a:rPr lang="en-US" dirty="0"/>
              <a:t>\</a:t>
            </a:r>
          </a:p>
        </p:txBody>
      </p:sp>
      <p:sp>
        <p:nvSpPr>
          <p:cNvPr id="16" name="Rectangle 15">
            <a:extLst>
              <a:ext uri="{FF2B5EF4-FFF2-40B4-BE49-F238E27FC236}">
                <a16:creationId xmlns:a16="http://schemas.microsoft.com/office/drawing/2014/main" id="{D0EA1575-408F-D440-9355-E3F19383A646}"/>
              </a:ext>
            </a:extLst>
          </p:cNvPr>
          <p:cNvSpPr/>
          <p:nvPr/>
        </p:nvSpPr>
        <p:spPr>
          <a:xfrm>
            <a:off x="-15500" y="6423577"/>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CDFE288-E5AC-F847-8523-FD0F243D83A5}"/>
              </a:ext>
            </a:extLst>
          </p:cNvPr>
          <p:cNvSpPr/>
          <p:nvPr/>
        </p:nvSpPr>
        <p:spPr>
          <a:xfrm>
            <a:off x="-15500" y="-15498"/>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86631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F1F419-9C3D-6344-BC40-79B896D7E703}"/>
              </a:ext>
            </a:extLst>
          </p:cNvPr>
          <p:cNvSpPr txBox="1"/>
          <p:nvPr/>
        </p:nvSpPr>
        <p:spPr>
          <a:xfrm>
            <a:off x="225966" y="543817"/>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数据预处理</a:t>
            </a:r>
            <a:endParaRPr lang="en-US" altLang="zh-CN" sz="2800" dirty="0">
              <a:latin typeface="SimHei" panose="02010609060101010101" pitchFamily="49" charset="-122"/>
              <a:ea typeface="SimHei" panose="02010609060101010101" pitchFamily="49" charset="-122"/>
            </a:endParaRPr>
          </a:p>
        </p:txBody>
      </p:sp>
      <p:sp>
        <p:nvSpPr>
          <p:cNvPr id="6" name="TextBox 5">
            <a:extLst>
              <a:ext uri="{FF2B5EF4-FFF2-40B4-BE49-F238E27FC236}">
                <a16:creationId xmlns:a16="http://schemas.microsoft.com/office/drawing/2014/main" id="{D160AAA9-D966-EA47-B9DB-8A19DDBADE2E}"/>
              </a:ext>
            </a:extLst>
          </p:cNvPr>
          <p:cNvSpPr txBox="1"/>
          <p:nvPr/>
        </p:nvSpPr>
        <p:spPr>
          <a:xfrm>
            <a:off x="655983" y="1431235"/>
            <a:ext cx="8494633"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原始数据通常是有噪声的、不完整的，甚至包含错误的数据。</a:t>
            </a:r>
            <a:endParaRPr lang="en-US" sz="2400" dirty="0">
              <a:latin typeface="SimHei" panose="02010609060101010101" pitchFamily="49" charset="-122"/>
              <a:ea typeface="SimHei" panose="02010609060101010101" pitchFamily="49" charset="-122"/>
            </a:endParaRPr>
          </a:p>
        </p:txBody>
      </p:sp>
      <p:pic>
        <p:nvPicPr>
          <p:cNvPr id="7" name="Picture 6" descr="data-quality-garbage-in-garbage-out.jpg">
            <a:extLst>
              <a:ext uri="{FF2B5EF4-FFF2-40B4-BE49-F238E27FC236}">
                <a16:creationId xmlns:a16="http://schemas.microsoft.com/office/drawing/2014/main" id="{1CA90AF4-434C-1042-BC91-44326B8A98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3246" y="2924707"/>
            <a:ext cx="3610294" cy="2408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7" descr="garbage-can_rgb.jpg">
            <a:extLst>
              <a:ext uri="{FF2B5EF4-FFF2-40B4-BE49-F238E27FC236}">
                <a16:creationId xmlns:a16="http://schemas.microsoft.com/office/drawing/2014/main" id="{189A96A1-D638-4841-8951-8EFE376469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0858" y="2515165"/>
            <a:ext cx="2310275" cy="3081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Rounded Rectangle 8">
            <a:extLst>
              <a:ext uri="{FF2B5EF4-FFF2-40B4-BE49-F238E27FC236}">
                <a16:creationId xmlns:a16="http://schemas.microsoft.com/office/drawing/2014/main" id="{7FAEFB1B-776E-FF4B-B44A-D9AFFC667C2B}"/>
              </a:ext>
            </a:extLst>
          </p:cNvPr>
          <p:cNvSpPr>
            <a:spLocks noChangeArrowheads="1"/>
          </p:cNvSpPr>
          <p:nvPr/>
        </p:nvSpPr>
        <p:spPr bwMode="auto">
          <a:xfrm>
            <a:off x="4259755" y="3464646"/>
            <a:ext cx="1331345" cy="976973"/>
          </a:xfrm>
          <a:prstGeom prst="roundRect">
            <a:avLst>
              <a:gd name="adj" fmla="val 16667"/>
            </a:avLst>
          </a:prstGeom>
          <a:solidFill>
            <a:srgbClr val="FFFFFF"/>
          </a:solidFill>
          <a:ln w="25400" cap="flat" cmpd="sng">
            <a:solidFill>
              <a:srgbClr val="9BBB59"/>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dirty="0">
                <a:solidFill>
                  <a:srgbClr val="000000"/>
                </a:solidFill>
                <a:latin typeface="宋体" pitchFamily="2" charset="-122"/>
                <a:ea typeface="黑体" pitchFamily="49" charset="-122"/>
                <a:sym typeface="宋体" pitchFamily="2" charset="-122"/>
              </a:rPr>
              <a:t>处理</a:t>
            </a:r>
            <a:endParaRPr lang="en-US" dirty="0">
              <a:solidFill>
                <a:srgbClr val="000000"/>
              </a:solidFill>
              <a:ea typeface="黑体" pitchFamily="49" charset="-122"/>
              <a:sym typeface="Calibri" pitchFamily="34" charset="0"/>
            </a:endParaRPr>
          </a:p>
          <a:p>
            <a:pPr algn="ctr"/>
            <a:r>
              <a:rPr lang="zh-CN" altLang="en-US" dirty="0">
                <a:solidFill>
                  <a:srgbClr val="000000"/>
                </a:solidFill>
                <a:latin typeface="宋体" pitchFamily="2" charset="-122"/>
                <a:ea typeface="黑体" pitchFamily="49" charset="-122"/>
                <a:sym typeface="宋体" pitchFamily="2" charset="-122"/>
              </a:rPr>
              <a:t>过程</a:t>
            </a:r>
            <a:endParaRPr lang="en-US" dirty="0">
              <a:solidFill>
                <a:srgbClr val="000000"/>
              </a:solidFill>
              <a:ea typeface="黑体" pitchFamily="49" charset="-122"/>
              <a:sym typeface="Calibri" pitchFamily="34" charset="0"/>
            </a:endParaRPr>
          </a:p>
        </p:txBody>
      </p:sp>
      <p:sp>
        <p:nvSpPr>
          <p:cNvPr id="10" name="Right Arrow 11">
            <a:extLst>
              <a:ext uri="{FF2B5EF4-FFF2-40B4-BE49-F238E27FC236}">
                <a16:creationId xmlns:a16="http://schemas.microsoft.com/office/drawing/2014/main" id="{58620EE8-7DB8-894E-AFE0-9CCD1AFC88A6}"/>
              </a:ext>
            </a:extLst>
          </p:cNvPr>
          <p:cNvSpPr>
            <a:spLocks noChangeArrowheads="1"/>
          </p:cNvSpPr>
          <p:nvPr/>
        </p:nvSpPr>
        <p:spPr bwMode="auto">
          <a:xfrm>
            <a:off x="3161490" y="3660291"/>
            <a:ext cx="976972" cy="532538"/>
          </a:xfrm>
          <a:prstGeom prst="rightArrow">
            <a:avLst>
              <a:gd name="adj1" fmla="val 50000"/>
              <a:gd name="adj2" fmla="val 50017"/>
            </a:avLst>
          </a:prstGeom>
          <a:solidFill>
            <a:srgbClr val="BFBFBF"/>
          </a:solidFill>
          <a:ln w="25400" cap="flat" cmpd="sng">
            <a:solidFill>
              <a:srgbClr val="7F7F7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000000"/>
              </a:solidFill>
              <a:latin typeface="黑体" pitchFamily="49" charset="-122"/>
              <a:ea typeface="黑体" pitchFamily="49" charset="-122"/>
            </a:endParaRPr>
          </a:p>
        </p:txBody>
      </p:sp>
      <p:sp>
        <p:nvSpPr>
          <p:cNvPr id="11" name="Right Arrow 12">
            <a:extLst>
              <a:ext uri="{FF2B5EF4-FFF2-40B4-BE49-F238E27FC236}">
                <a16:creationId xmlns:a16="http://schemas.microsoft.com/office/drawing/2014/main" id="{6294424C-4F00-A64D-A883-96A811901A87}"/>
              </a:ext>
            </a:extLst>
          </p:cNvPr>
          <p:cNvSpPr>
            <a:spLocks noChangeArrowheads="1"/>
          </p:cNvSpPr>
          <p:nvPr/>
        </p:nvSpPr>
        <p:spPr bwMode="auto">
          <a:xfrm>
            <a:off x="5833687" y="3650352"/>
            <a:ext cx="976972" cy="532538"/>
          </a:xfrm>
          <a:prstGeom prst="rightArrow">
            <a:avLst>
              <a:gd name="adj1" fmla="val 50000"/>
              <a:gd name="adj2" fmla="val 50017"/>
            </a:avLst>
          </a:prstGeom>
          <a:solidFill>
            <a:srgbClr val="BFBFBF"/>
          </a:solidFill>
          <a:ln w="25400" cap="flat" cmpd="sng">
            <a:solidFill>
              <a:srgbClr val="7F7F7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000000"/>
              </a:solidFill>
              <a:latin typeface="黑体" pitchFamily="49" charset="-122"/>
              <a:ea typeface="黑体" pitchFamily="49" charset="-122"/>
            </a:endParaRPr>
          </a:p>
        </p:txBody>
      </p:sp>
      <p:sp>
        <p:nvSpPr>
          <p:cNvPr id="12" name="TextBox 11">
            <a:extLst>
              <a:ext uri="{FF2B5EF4-FFF2-40B4-BE49-F238E27FC236}">
                <a16:creationId xmlns:a16="http://schemas.microsoft.com/office/drawing/2014/main" id="{82CEE740-F105-5048-93A4-67DBFB809054}"/>
              </a:ext>
            </a:extLst>
          </p:cNvPr>
          <p:cNvSpPr txBox="1"/>
          <p:nvPr/>
        </p:nvSpPr>
        <p:spPr>
          <a:xfrm>
            <a:off x="4791088" y="5644033"/>
            <a:ext cx="2377574" cy="369332"/>
          </a:xfrm>
          <a:prstGeom prst="rect">
            <a:avLst/>
          </a:prstGeom>
          <a:noFill/>
        </p:spPr>
        <p:txBody>
          <a:bodyPr wrap="none" rtlCol="0">
            <a:spAutoFit/>
          </a:bodyPr>
          <a:lstStyle/>
          <a:p>
            <a:r>
              <a:rPr lang="zh-CN" altLang="en-US" dirty="0">
                <a:latin typeface="SimHei" panose="02010609060101010101" pitchFamily="49" charset="-122"/>
                <a:ea typeface="SimHei" panose="02010609060101010101" pitchFamily="49" charset="-122"/>
              </a:rPr>
              <a:t>图</a:t>
            </a:r>
            <a:r>
              <a:rPr lang="en-US" altLang="zh-CN" dirty="0">
                <a:latin typeface="SimHei" panose="02010609060101010101" pitchFamily="49" charset="-122"/>
                <a:ea typeface="SimHei" panose="02010609060101010101" pitchFamily="49" charset="-122"/>
              </a:rPr>
              <a:t>8</a:t>
            </a:r>
            <a:r>
              <a:rPr lang="zh-CN" altLang="en-US" dirty="0">
                <a:latin typeface="SimHei" panose="02010609060101010101" pitchFamily="49" charset="-122"/>
                <a:ea typeface="SimHei" panose="02010609060101010101" pitchFamily="49" charset="-122"/>
              </a:rPr>
              <a:t>：数据预处理表示</a:t>
            </a:r>
            <a:endParaRPr lang="en-US" dirty="0">
              <a:latin typeface="SimHei" panose="02010609060101010101" pitchFamily="49" charset="-122"/>
              <a:ea typeface="SimHei" panose="02010609060101010101" pitchFamily="49" charset="-122"/>
            </a:endParaRPr>
          </a:p>
        </p:txBody>
      </p:sp>
      <p:sp>
        <p:nvSpPr>
          <p:cNvPr id="13" name="Rectangle 12">
            <a:extLst>
              <a:ext uri="{FF2B5EF4-FFF2-40B4-BE49-F238E27FC236}">
                <a16:creationId xmlns:a16="http://schemas.microsoft.com/office/drawing/2014/main" id="{A164868C-0467-3F44-A71C-8898F803E130}"/>
              </a:ext>
            </a:extLst>
          </p:cNvPr>
          <p:cNvSpPr/>
          <p:nvPr/>
        </p:nvSpPr>
        <p:spPr>
          <a:xfrm>
            <a:off x="-15500" y="6423577"/>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DE6C150-C621-FC4D-9C5A-5A4D0CFB4823}"/>
              </a:ext>
            </a:extLst>
          </p:cNvPr>
          <p:cNvSpPr/>
          <p:nvPr/>
        </p:nvSpPr>
        <p:spPr>
          <a:xfrm>
            <a:off x="-15500" y="-15498"/>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0308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F3928DE-A31F-EC48-99B9-DB431AF4FC2E}"/>
              </a:ext>
            </a:extLst>
          </p:cNvPr>
          <p:cNvSpPr txBox="1"/>
          <p:nvPr/>
        </p:nvSpPr>
        <p:spPr>
          <a:xfrm>
            <a:off x="270252" y="432545"/>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数据预处理</a:t>
            </a:r>
            <a:endParaRPr lang="en-US" altLang="zh-CN" sz="2800" dirty="0">
              <a:latin typeface="SimHei" panose="02010609060101010101" pitchFamily="49" charset="-122"/>
              <a:ea typeface="SimHei" panose="02010609060101010101" pitchFamily="49" charset="-122"/>
            </a:endParaRPr>
          </a:p>
        </p:txBody>
      </p:sp>
      <p:sp>
        <p:nvSpPr>
          <p:cNvPr id="5" name="TextBox 4">
            <a:extLst>
              <a:ext uri="{FF2B5EF4-FFF2-40B4-BE49-F238E27FC236}">
                <a16:creationId xmlns:a16="http://schemas.microsoft.com/office/drawing/2014/main" id="{19731308-1C7A-404E-B073-B8CBC004A277}"/>
              </a:ext>
            </a:extLst>
          </p:cNvPr>
          <p:cNvSpPr txBox="1"/>
          <p:nvPr/>
        </p:nvSpPr>
        <p:spPr>
          <a:xfrm>
            <a:off x="5249009" y="960862"/>
            <a:ext cx="1620957"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数据质量</a:t>
            </a:r>
            <a:endParaRPr lang="en-US" sz="2800" dirty="0">
              <a:latin typeface="SimHei" panose="02010609060101010101" pitchFamily="49" charset="-122"/>
              <a:ea typeface="SimHei" panose="02010609060101010101" pitchFamily="49" charset="-122"/>
            </a:endParaRPr>
          </a:p>
        </p:txBody>
      </p:sp>
      <p:sp>
        <p:nvSpPr>
          <p:cNvPr id="6" name="TextBox 5">
            <a:extLst>
              <a:ext uri="{FF2B5EF4-FFF2-40B4-BE49-F238E27FC236}">
                <a16:creationId xmlns:a16="http://schemas.microsoft.com/office/drawing/2014/main" id="{22F4D283-7488-9B4C-B1A0-5D29FF2798E1}"/>
              </a:ext>
            </a:extLst>
          </p:cNvPr>
          <p:cNvSpPr txBox="1"/>
          <p:nvPr/>
        </p:nvSpPr>
        <p:spPr>
          <a:xfrm>
            <a:off x="991434" y="1533358"/>
            <a:ext cx="587853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数据质量高</a:t>
            </a:r>
            <a:r>
              <a:rPr lang="en-US" altLang="zh-CN" sz="2400" dirty="0">
                <a:latin typeface="SimHei" panose="02010609060101010101" pitchFamily="49" charset="-122"/>
                <a:ea typeface="SimHei" panose="02010609060101010101" pitchFamily="49" charset="-122"/>
              </a:rPr>
              <a:t> ——&gt; </a:t>
            </a:r>
            <a:r>
              <a:rPr lang="zh-CN" altLang="en-US" sz="2400" dirty="0">
                <a:latin typeface="SimHei" panose="02010609060101010101" pitchFamily="49" charset="-122"/>
                <a:ea typeface="SimHei" panose="02010609060101010101" pitchFamily="49" charset="-122"/>
              </a:rPr>
              <a:t>对目标用途的复合度高</a:t>
            </a:r>
            <a:endParaRPr lang="en-US" sz="2400" dirty="0">
              <a:latin typeface="SimHei" panose="02010609060101010101" pitchFamily="49" charset="-122"/>
              <a:ea typeface="SimHei" panose="02010609060101010101" pitchFamily="49" charset="-122"/>
            </a:endParaRPr>
          </a:p>
        </p:txBody>
      </p:sp>
      <p:sp>
        <p:nvSpPr>
          <p:cNvPr id="7" name="内容占位符 2">
            <a:extLst>
              <a:ext uri="{FF2B5EF4-FFF2-40B4-BE49-F238E27FC236}">
                <a16:creationId xmlns:a16="http://schemas.microsoft.com/office/drawing/2014/main" id="{2971B0BA-2FB0-7A46-971C-A209C3DD81ED}"/>
              </a:ext>
            </a:extLst>
          </p:cNvPr>
          <p:cNvSpPr txBox="1">
            <a:spLocks noChangeArrowheads="1"/>
          </p:cNvSpPr>
          <p:nvPr/>
        </p:nvSpPr>
        <p:spPr>
          <a:xfrm>
            <a:off x="1127859" y="2110535"/>
            <a:ext cx="8242300" cy="3686589"/>
          </a:xfrm>
          <a:prstGeom prst="rect">
            <a:avLst/>
          </a:prstGeom>
          <a:ln/>
          <a:extLs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20000"/>
              </a:lnSpc>
              <a:spcAft>
                <a:spcPct val="35000"/>
              </a:spcAft>
            </a:pPr>
            <a:r>
              <a:rPr lang="zh-CN" dirty="0">
                <a:latin typeface="黑体" pitchFamily="49" charset="-122"/>
                <a:ea typeface="黑体" pitchFamily="49" charset="-122"/>
              </a:rPr>
              <a:t>精确性（</a:t>
            </a:r>
            <a:r>
              <a:rPr lang="zh-CN" altLang="zh-CN" dirty="0">
                <a:latin typeface="黑体" pitchFamily="49" charset="-122"/>
                <a:ea typeface="黑体" pitchFamily="49" charset="-122"/>
              </a:rPr>
              <a:t>Accuracy</a:t>
            </a:r>
            <a:r>
              <a:rPr lang="zh-CN" dirty="0">
                <a:latin typeface="黑体" pitchFamily="49" charset="-122"/>
                <a:ea typeface="黑体" pitchFamily="49" charset="-122"/>
              </a:rPr>
              <a:t>）</a:t>
            </a:r>
            <a:endParaRPr lang="en-US" altLang="zh-CN" dirty="0">
              <a:latin typeface="黑体" pitchFamily="49" charset="-122"/>
              <a:ea typeface="黑体" pitchFamily="49" charset="-122"/>
            </a:endParaRPr>
          </a:p>
          <a:p>
            <a:pPr lvl="1">
              <a:lnSpc>
                <a:spcPct val="120000"/>
              </a:lnSpc>
              <a:spcAft>
                <a:spcPct val="35000"/>
              </a:spcAft>
            </a:pPr>
            <a:r>
              <a:rPr lang="zh-CN" altLang="en-US" dirty="0">
                <a:latin typeface="黑体" pitchFamily="49" charset="-122"/>
                <a:ea typeface="黑体" pitchFamily="49" charset="-122"/>
              </a:rPr>
              <a:t>有效性（</a:t>
            </a:r>
            <a:r>
              <a:rPr lang="en-US" altLang="zh-CN" dirty="0">
                <a:latin typeface="黑体" pitchFamily="49" charset="-122"/>
                <a:ea typeface="黑体" pitchFamily="49" charset="-122"/>
              </a:rPr>
              <a:t>Effectiveness</a:t>
            </a:r>
            <a:r>
              <a:rPr lang="zh-CN" altLang="en-US" dirty="0">
                <a:latin typeface="黑体" pitchFamily="49" charset="-122"/>
                <a:ea typeface="黑体" pitchFamily="49" charset="-122"/>
              </a:rPr>
              <a:t>）</a:t>
            </a:r>
            <a:endParaRPr lang="zh-CN" dirty="0">
              <a:latin typeface="黑体" pitchFamily="49" charset="-122"/>
              <a:ea typeface="黑体" pitchFamily="49" charset="-122"/>
            </a:endParaRPr>
          </a:p>
          <a:p>
            <a:pPr lvl="1">
              <a:lnSpc>
                <a:spcPct val="120000"/>
              </a:lnSpc>
              <a:spcAft>
                <a:spcPct val="35000"/>
              </a:spcAft>
            </a:pPr>
            <a:r>
              <a:rPr lang="zh-CN" dirty="0">
                <a:latin typeface="黑体" pitchFamily="49" charset="-122"/>
                <a:ea typeface="黑体" pitchFamily="49" charset="-122"/>
              </a:rPr>
              <a:t>完整性（</a:t>
            </a:r>
            <a:r>
              <a:rPr lang="zh-CN" altLang="zh-CN" dirty="0">
                <a:latin typeface="黑体" pitchFamily="49" charset="-122"/>
                <a:ea typeface="黑体" pitchFamily="49" charset="-122"/>
              </a:rPr>
              <a:t>Completeness</a:t>
            </a:r>
            <a:r>
              <a:rPr lang="zh-CN" dirty="0">
                <a:latin typeface="黑体" pitchFamily="49" charset="-122"/>
                <a:ea typeface="黑体" pitchFamily="49" charset="-122"/>
              </a:rPr>
              <a:t>）</a:t>
            </a:r>
          </a:p>
          <a:p>
            <a:pPr lvl="1">
              <a:lnSpc>
                <a:spcPct val="120000"/>
              </a:lnSpc>
              <a:spcAft>
                <a:spcPct val="35000"/>
              </a:spcAft>
            </a:pPr>
            <a:r>
              <a:rPr lang="zh-CN" dirty="0">
                <a:latin typeface="黑体" pitchFamily="49" charset="-122"/>
                <a:ea typeface="黑体" pitchFamily="49" charset="-122"/>
              </a:rPr>
              <a:t>一致性（</a:t>
            </a:r>
            <a:r>
              <a:rPr lang="zh-CN" altLang="zh-CN" dirty="0">
                <a:latin typeface="黑体" pitchFamily="49" charset="-122"/>
                <a:ea typeface="黑体" pitchFamily="49" charset="-122"/>
              </a:rPr>
              <a:t>Consistency</a:t>
            </a:r>
            <a:r>
              <a:rPr lang="zh-CN" dirty="0">
                <a:latin typeface="黑体" pitchFamily="49" charset="-122"/>
                <a:ea typeface="黑体" pitchFamily="49" charset="-122"/>
              </a:rPr>
              <a:t>）</a:t>
            </a:r>
          </a:p>
          <a:p>
            <a:pPr lvl="1">
              <a:lnSpc>
                <a:spcPct val="120000"/>
              </a:lnSpc>
              <a:spcAft>
                <a:spcPct val="35000"/>
              </a:spcAft>
            </a:pPr>
            <a:r>
              <a:rPr lang="zh-CN" altLang="en-US" dirty="0">
                <a:latin typeface="黑体" pitchFamily="49" charset="-122"/>
                <a:ea typeface="黑体" pitchFamily="49" charset="-122"/>
              </a:rPr>
              <a:t>时效</a:t>
            </a:r>
            <a:r>
              <a:rPr lang="zh-CN" dirty="0">
                <a:latin typeface="黑体" pitchFamily="49" charset="-122"/>
                <a:ea typeface="黑体" pitchFamily="49" charset="-122"/>
              </a:rPr>
              <a:t>性（</a:t>
            </a:r>
            <a:r>
              <a:rPr lang="zh-CN" altLang="zh-CN" dirty="0">
                <a:latin typeface="黑体" pitchFamily="49" charset="-122"/>
                <a:ea typeface="黑体" pitchFamily="49" charset="-122"/>
              </a:rPr>
              <a:t>Timeliness</a:t>
            </a:r>
            <a:r>
              <a:rPr lang="zh-CN" dirty="0">
                <a:latin typeface="黑体" pitchFamily="49" charset="-122"/>
                <a:ea typeface="黑体" pitchFamily="49" charset="-122"/>
              </a:rPr>
              <a:t>）</a:t>
            </a:r>
          </a:p>
          <a:p>
            <a:pPr lvl="1">
              <a:lnSpc>
                <a:spcPct val="120000"/>
              </a:lnSpc>
              <a:spcAft>
                <a:spcPct val="35000"/>
              </a:spcAft>
            </a:pPr>
            <a:r>
              <a:rPr lang="zh-CN" dirty="0">
                <a:latin typeface="黑体" pitchFamily="49" charset="-122"/>
                <a:ea typeface="黑体" pitchFamily="49" charset="-122"/>
              </a:rPr>
              <a:t>可信性（</a:t>
            </a:r>
            <a:r>
              <a:rPr lang="zh-CN" altLang="zh-CN" dirty="0">
                <a:latin typeface="黑体" pitchFamily="49" charset="-122"/>
                <a:ea typeface="黑体" pitchFamily="49" charset="-122"/>
              </a:rPr>
              <a:t>Believability</a:t>
            </a:r>
            <a:r>
              <a:rPr lang="zh-CN" dirty="0">
                <a:latin typeface="黑体" pitchFamily="49" charset="-122"/>
                <a:ea typeface="黑体" pitchFamily="49" charset="-122"/>
              </a:rPr>
              <a:t>）</a:t>
            </a:r>
          </a:p>
          <a:p>
            <a:pPr lvl="1">
              <a:lnSpc>
                <a:spcPct val="120000"/>
              </a:lnSpc>
              <a:spcAft>
                <a:spcPct val="35000"/>
              </a:spcAft>
            </a:pPr>
            <a:r>
              <a:rPr lang="zh-CN" dirty="0">
                <a:latin typeface="黑体" pitchFamily="49" charset="-122"/>
                <a:ea typeface="黑体" pitchFamily="49" charset="-122"/>
              </a:rPr>
              <a:t>可解释性（</a:t>
            </a:r>
            <a:r>
              <a:rPr lang="zh-CN" altLang="zh-CN" dirty="0">
                <a:latin typeface="黑体" pitchFamily="49" charset="-122"/>
                <a:ea typeface="黑体" pitchFamily="49" charset="-122"/>
              </a:rPr>
              <a:t>Interpretability</a:t>
            </a:r>
            <a:r>
              <a:rPr lang="zh-CN" dirty="0">
                <a:latin typeface="黑体" pitchFamily="49" charset="-122"/>
                <a:ea typeface="黑体" pitchFamily="49" charset="-122"/>
              </a:rPr>
              <a:t>）</a:t>
            </a:r>
          </a:p>
        </p:txBody>
      </p:sp>
      <p:sp>
        <p:nvSpPr>
          <p:cNvPr id="8" name="Rectangle 7">
            <a:extLst>
              <a:ext uri="{FF2B5EF4-FFF2-40B4-BE49-F238E27FC236}">
                <a16:creationId xmlns:a16="http://schemas.microsoft.com/office/drawing/2014/main" id="{1EF54510-E3A1-A742-9A38-610C9F4160CA}"/>
              </a:ext>
            </a:extLst>
          </p:cNvPr>
          <p:cNvSpPr/>
          <p:nvPr/>
        </p:nvSpPr>
        <p:spPr>
          <a:xfrm>
            <a:off x="-15500" y="6423577"/>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613C546-21F4-274D-98FD-D7A8EE51EB30}"/>
              </a:ext>
            </a:extLst>
          </p:cNvPr>
          <p:cNvSpPr/>
          <p:nvPr/>
        </p:nvSpPr>
        <p:spPr>
          <a:xfrm>
            <a:off x="-15500" y="-15498"/>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2656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431637-C50F-7B45-AEF4-E6F01E77D125}"/>
              </a:ext>
            </a:extLst>
          </p:cNvPr>
          <p:cNvSpPr txBox="1"/>
          <p:nvPr/>
        </p:nvSpPr>
        <p:spPr>
          <a:xfrm>
            <a:off x="270251" y="443782"/>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数据预处理</a:t>
            </a:r>
            <a:endParaRPr lang="en-US" altLang="zh-CN" sz="2800" dirty="0">
              <a:latin typeface="SimHei" panose="02010609060101010101" pitchFamily="49" charset="-122"/>
              <a:ea typeface="SimHei" panose="02010609060101010101" pitchFamily="49" charset="-122"/>
            </a:endParaRPr>
          </a:p>
        </p:txBody>
      </p:sp>
      <p:sp>
        <p:nvSpPr>
          <p:cNvPr id="5" name="TextBox 4">
            <a:extLst>
              <a:ext uri="{FF2B5EF4-FFF2-40B4-BE49-F238E27FC236}">
                <a16:creationId xmlns:a16="http://schemas.microsoft.com/office/drawing/2014/main" id="{97C7ECB6-CD6A-0E4F-B05A-06D41D679DFE}"/>
              </a:ext>
            </a:extLst>
          </p:cNvPr>
          <p:cNvSpPr txBox="1"/>
          <p:nvPr/>
        </p:nvSpPr>
        <p:spPr>
          <a:xfrm>
            <a:off x="4710400" y="960862"/>
            <a:ext cx="2698175"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数据预处理步骤</a:t>
            </a:r>
            <a:endParaRPr lang="en-US" sz="2800" dirty="0">
              <a:latin typeface="SimHei" panose="02010609060101010101" pitchFamily="49" charset="-122"/>
              <a:ea typeface="SimHei" panose="02010609060101010101" pitchFamily="49" charset="-122"/>
            </a:endParaRPr>
          </a:p>
        </p:txBody>
      </p:sp>
      <p:sp>
        <p:nvSpPr>
          <p:cNvPr id="6" name="TextBox 5">
            <a:extLst>
              <a:ext uri="{FF2B5EF4-FFF2-40B4-BE49-F238E27FC236}">
                <a16:creationId xmlns:a16="http://schemas.microsoft.com/office/drawing/2014/main" id="{966A559A-E5D9-FE45-BD5C-70A6C714642D}"/>
              </a:ext>
            </a:extLst>
          </p:cNvPr>
          <p:cNvSpPr txBox="1"/>
          <p:nvPr/>
        </p:nvSpPr>
        <p:spPr>
          <a:xfrm>
            <a:off x="755374" y="1630017"/>
            <a:ext cx="7263527" cy="1113766"/>
          </a:xfrm>
          <a:prstGeom prst="rect">
            <a:avLst/>
          </a:prstGeom>
          <a:noFill/>
        </p:spPr>
        <p:txBody>
          <a:bodyPr wrap="none" rtlCol="0">
            <a:spAutoFit/>
          </a:bodyPr>
          <a:lstStyle/>
          <a:p>
            <a:pPr>
              <a:lnSpc>
                <a:spcPct val="150000"/>
              </a:lnSpc>
            </a:pPr>
            <a:r>
              <a:rPr lang="en-US" altLang="zh-CN" sz="2400" dirty="0">
                <a:latin typeface="SimHei" panose="02010609060101010101" pitchFamily="49" charset="-122"/>
                <a:ea typeface="SimHei" panose="02010609060101010101" pitchFamily="49" charset="-122"/>
              </a:rPr>
              <a:t>1</a:t>
            </a:r>
            <a:r>
              <a:rPr lang="zh-CN" altLang="en-US" sz="2400" dirty="0">
                <a:latin typeface="SimHei" panose="02010609060101010101" pitchFamily="49" charset="-122"/>
                <a:ea typeface="SimHei" panose="02010609060101010101" pitchFamily="49" charset="-122"/>
              </a:rPr>
              <a:t>、数据清理</a:t>
            </a:r>
            <a:endParaRPr lang="en-US" altLang="zh-CN" sz="2400" dirty="0">
              <a:latin typeface="SimHei" panose="02010609060101010101" pitchFamily="49" charset="-122"/>
              <a:ea typeface="SimHei" panose="02010609060101010101" pitchFamily="49" charset="-122"/>
            </a:endParaRPr>
          </a:p>
          <a:p>
            <a:pPr>
              <a:lnSpc>
                <a:spcPct val="150000"/>
              </a:lnSpc>
            </a:pPr>
            <a:r>
              <a:rPr lang="zh-CN" altLang="en-US" sz="2400" dirty="0">
                <a:latin typeface="SimHei" panose="02010609060101010101" pitchFamily="49" charset="-122"/>
                <a:ea typeface="SimHei" panose="02010609060101010101" pitchFamily="49" charset="-122"/>
              </a:rPr>
              <a:t>检测和清除数据中的错误和不一致，以提高数据质量</a:t>
            </a:r>
            <a:endParaRPr lang="en-US" sz="2400" dirty="0">
              <a:latin typeface="SimHei" panose="02010609060101010101" pitchFamily="49" charset="-122"/>
              <a:ea typeface="SimHei" panose="02010609060101010101" pitchFamily="49" charset="-122"/>
            </a:endParaRPr>
          </a:p>
        </p:txBody>
      </p:sp>
      <p:sp>
        <p:nvSpPr>
          <p:cNvPr id="7" name="圆柱形 1">
            <a:extLst>
              <a:ext uri="{FF2B5EF4-FFF2-40B4-BE49-F238E27FC236}">
                <a16:creationId xmlns:a16="http://schemas.microsoft.com/office/drawing/2014/main" id="{EE955C71-D949-B247-B524-6EA91B69F22A}"/>
              </a:ext>
            </a:extLst>
          </p:cNvPr>
          <p:cNvSpPr>
            <a:spLocks noChangeArrowheads="1"/>
          </p:cNvSpPr>
          <p:nvPr/>
        </p:nvSpPr>
        <p:spPr bwMode="auto">
          <a:xfrm>
            <a:off x="3413412" y="4396987"/>
            <a:ext cx="1296988" cy="1008062"/>
          </a:xfrm>
          <a:prstGeom prst="can">
            <a:avLst>
              <a:gd name="adj" fmla="val 25000"/>
            </a:avLst>
          </a:prstGeom>
          <a:solidFill>
            <a:srgbClr val="BFBFBF"/>
          </a:solidFill>
          <a:ln w="9525" cap="flat" cmpd="sng">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en-US" dirty="0">
                <a:solidFill>
                  <a:srgbClr val="000000"/>
                </a:solidFill>
                <a:latin typeface="黑体" pitchFamily="49" charset="-122"/>
                <a:ea typeface="黑体" pitchFamily="49" charset="-122"/>
                <a:sym typeface="Calibri" pitchFamily="34" charset="0"/>
              </a:rPr>
              <a:t>Data…</a:t>
            </a:r>
          </a:p>
        </p:txBody>
      </p:sp>
      <p:sp>
        <p:nvSpPr>
          <p:cNvPr id="8" name="椭圆 2">
            <a:extLst>
              <a:ext uri="{FF2B5EF4-FFF2-40B4-BE49-F238E27FC236}">
                <a16:creationId xmlns:a16="http://schemas.microsoft.com/office/drawing/2014/main" id="{21E4C119-D7EF-7046-9AD7-90B39664AFD5}"/>
              </a:ext>
            </a:extLst>
          </p:cNvPr>
          <p:cNvSpPr>
            <a:spLocks noChangeArrowheads="1"/>
          </p:cNvSpPr>
          <p:nvPr/>
        </p:nvSpPr>
        <p:spPr bwMode="auto">
          <a:xfrm>
            <a:off x="4278600" y="4289037"/>
            <a:ext cx="215900" cy="215900"/>
          </a:xfrm>
          <a:prstGeom prst="ellipse">
            <a:avLst/>
          </a:prstGeom>
          <a:solidFill>
            <a:schemeClr val="bg1"/>
          </a:solidFill>
          <a:ln w="25400" cap="flat" cmpd="sng">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latin typeface="黑体" pitchFamily="49" charset="-122"/>
              <a:ea typeface="黑体" pitchFamily="49" charset="-122"/>
              <a:sym typeface="宋体" pitchFamily="2" charset="-122"/>
            </a:endParaRPr>
          </a:p>
        </p:txBody>
      </p:sp>
      <p:sp>
        <p:nvSpPr>
          <p:cNvPr id="9" name="椭圆 7">
            <a:extLst>
              <a:ext uri="{FF2B5EF4-FFF2-40B4-BE49-F238E27FC236}">
                <a16:creationId xmlns:a16="http://schemas.microsoft.com/office/drawing/2014/main" id="{E7276167-3011-8345-8B62-D6CE487752B4}"/>
              </a:ext>
            </a:extLst>
          </p:cNvPr>
          <p:cNvSpPr>
            <a:spLocks noChangeArrowheads="1"/>
          </p:cNvSpPr>
          <p:nvPr/>
        </p:nvSpPr>
        <p:spPr bwMode="auto">
          <a:xfrm>
            <a:off x="3910300" y="4201724"/>
            <a:ext cx="303212" cy="303213"/>
          </a:xfrm>
          <a:prstGeom prst="ellipse">
            <a:avLst/>
          </a:prstGeom>
          <a:solidFill>
            <a:schemeClr val="bg1"/>
          </a:solidFill>
          <a:ln w="25400" cap="flat" cmpd="sng">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latin typeface="黑体" pitchFamily="49" charset="-122"/>
              <a:ea typeface="黑体" pitchFamily="49" charset="-122"/>
              <a:sym typeface="宋体" pitchFamily="2" charset="-122"/>
            </a:endParaRPr>
          </a:p>
        </p:txBody>
      </p:sp>
      <p:sp>
        <p:nvSpPr>
          <p:cNvPr id="10" name="椭圆 8">
            <a:extLst>
              <a:ext uri="{FF2B5EF4-FFF2-40B4-BE49-F238E27FC236}">
                <a16:creationId xmlns:a16="http://schemas.microsoft.com/office/drawing/2014/main" id="{858C300D-23F3-DC47-B1C4-BC02282B9B0D}"/>
              </a:ext>
            </a:extLst>
          </p:cNvPr>
          <p:cNvSpPr>
            <a:spLocks noChangeArrowheads="1"/>
          </p:cNvSpPr>
          <p:nvPr/>
        </p:nvSpPr>
        <p:spPr bwMode="auto">
          <a:xfrm>
            <a:off x="3845212" y="4396987"/>
            <a:ext cx="173038" cy="173037"/>
          </a:xfrm>
          <a:prstGeom prst="ellipse">
            <a:avLst/>
          </a:prstGeom>
          <a:solidFill>
            <a:schemeClr val="bg1"/>
          </a:solidFill>
          <a:ln w="25400" cap="flat" cmpd="sng">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latin typeface="黑体" pitchFamily="49" charset="-122"/>
              <a:ea typeface="黑体" pitchFamily="49" charset="-122"/>
              <a:sym typeface="宋体" pitchFamily="2" charset="-122"/>
            </a:endParaRPr>
          </a:p>
        </p:txBody>
      </p:sp>
      <p:sp>
        <p:nvSpPr>
          <p:cNvPr id="11" name="椭圆 9">
            <a:extLst>
              <a:ext uri="{FF2B5EF4-FFF2-40B4-BE49-F238E27FC236}">
                <a16:creationId xmlns:a16="http://schemas.microsoft.com/office/drawing/2014/main" id="{635B08B1-65C1-7049-B344-2DA17774D5EB}"/>
              </a:ext>
            </a:extLst>
          </p:cNvPr>
          <p:cNvSpPr>
            <a:spLocks noChangeArrowheads="1"/>
          </p:cNvSpPr>
          <p:nvPr/>
        </p:nvSpPr>
        <p:spPr bwMode="auto">
          <a:xfrm>
            <a:off x="3629312" y="4450962"/>
            <a:ext cx="107950" cy="107950"/>
          </a:xfrm>
          <a:prstGeom prst="ellipse">
            <a:avLst/>
          </a:prstGeom>
          <a:solidFill>
            <a:schemeClr val="bg1"/>
          </a:solidFill>
          <a:ln w="25400" cap="flat" cmpd="sng">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latin typeface="黑体" pitchFamily="49" charset="-122"/>
              <a:ea typeface="黑体" pitchFamily="49" charset="-122"/>
              <a:sym typeface="宋体" pitchFamily="2" charset="-122"/>
            </a:endParaRPr>
          </a:p>
        </p:txBody>
      </p:sp>
      <p:sp>
        <p:nvSpPr>
          <p:cNvPr id="12" name="椭圆 10">
            <a:extLst>
              <a:ext uri="{FF2B5EF4-FFF2-40B4-BE49-F238E27FC236}">
                <a16:creationId xmlns:a16="http://schemas.microsoft.com/office/drawing/2014/main" id="{D3485EFD-4413-0145-8F2F-F37B5C276448}"/>
              </a:ext>
            </a:extLst>
          </p:cNvPr>
          <p:cNvSpPr>
            <a:spLocks noChangeArrowheads="1"/>
          </p:cNvSpPr>
          <p:nvPr/>
        </p:nvSpPr>
        <p:spPr bwMode="auto">
          <a:xfrm>
            <a:off x="3467387" y="4101712"/>
            <a:ext cx="215900" cy="215900"/>
          </a:xfrm>
          <a:prstGeom prst="ellipse">
            <a:avLst/>
          </a:prstGeom>
          <a:solidFill>
            <a:schemeClr val="bg1"/>
          </a:solidFill>
          <a:ln w="25400" cap="flat" cmpd="sng">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latin typeface="黑体" pitchFamily="49" charset="-122"/>
              <a:ea typeface="黑体" pitchFamily="49" charset="-122"/>
              <a:sym typeface="宋体" pitchFamily="2" charset="-122"/>
            </a:endParaRPr>
          </a:p>
        </p:txBody>
      </p:sp>
      <p:sp>
        <p:nvSpPr>
          <p:cNvPr id="13" name="椭圆 11">
            <a:extLst>
              <a:ext uri="{FF2B5EF4-FFF2-40B4-BE49-F238E27FC236}">
                <a16:creationId xmlns:a16="http://schemas.microsoft.com/office/drawing/2014/main" id="{45D6E393-33E5-0E41-87D3-3133F904D4A7}"/>
              </a:ext>
            </a:extLst>
          </p:cNvPr>
          <p:cNvSpPr>
            <a:spLocks noChangeArrowheads="1"/>
          </p:cNvSpPr>
          <p:nvPr/>
        </p:nvSpPr>
        <p:spPr bwMode="auto">
          <a:xfrm>
            <a:off x="4515137" y="4073137"/>
            <a:ext cx="215900" cy="215900"/>
          </a:xfrm>
          <a:prstGeom prst="ellipse">
            <a:avLst/>
          </a:prstGeom>
          <a:solidFill>
            <a:schemeClr val="bg1"/>
          </a:solidFill>
          <a:ln w="25400" cap="flat" cmpd="sng">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latin typeface="黑体" pitchFamily="49" charset="-122"/>
              <a:ea typeface="黑体" pitchFamily="49" charset="-122"/>
              <a:sym typeface="宋体" pitchFamily="2" charset="-122"/>
            </a:endParaRPr>
          </a:p>
        </p:txBody>
      </p:sp>
      <p:sp>
        <p:nvSpPr>
          <p:cNvPr id="14" name="椭圆 12">
            <a:extLst>
              <a:ext uri="{FF2B5EF4-FFF2-40B4-BE49-F238E27FC236}">
                <a16:creationId xmlns:a16="http://schemas.microsoft.com/office/drawing/2014/main" id="{22FCC56C-1260-D846-890A-965A9D6ACE8B}"/>
              </a:ext>
            </a:extLst>
          </p:cNvPr>
          <p:cNvSpPr>
            <a:spLocks noChangeArrowheads="1"/>
          </p:cNvSpPr>
          <p:nvPr/>
        </p:nvSpPr>
        <p:spPr bwMode="auto">
          <a:xfrm>
            <a:off x="4213512" y="4036624"/>
            <a:ext cx="215900" cy="215900"/>
          </a:xfrm>
          <a:prstGeom prst="ellipse">
            <a:avLst/>
          </a:prstGeom>
          <a:solidFill>
            <a:schemeClr val="bg1"/>
          </a:solidFill>
          <a:ln w="25400" cap="flat" cmpd="sng">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latin typeface="黑体" pitchFamily="49" charset="-122"/>
              <a:ea typeface="黑体" pitchFamily="49" charset="-122"/>
              <a:sym typeface="宋体" pitchFamily="2" charset="-122"/>
            </a:endParaRPr>
          </a:p>
        </p:txBody>
      </p:sp>
      <p:sp>
        <p:nvSpPr>
          <p:cNvPr id="15" name="椭圆 13">
            <a:extLst>
              <a:ext uri="{FF2B5EF4-FFF2-40B4-BE49-F238E27FC236}">
                <a16:creationId xmlns:a16="http://schemas.microsoft.com/office/drawing/2014/main" id="{9479290B-BE9C-9C44-B6BA-7A4ABF124184}"/>
              </a:ext>
            </a:extLst>
          </p:cNvPr>
          <p:cNvSpPr>
            <a:spLocks noChangeArrowheads="1"/>
          </p:cNvSpPr>
          <p:nvPr/>
        </p:nvSpPr>
        <p:spPr bwMode="auto">
          <a:xfrm>
            <a:off x="3867437" y="3928674"/>
            <a:ext cx="107950" cy="107950"/>
          </a:xfrm>
          <a:prstGeom prst="ellipse">
            <a:avLst/>
          </a:prstGeom>
          <a:solidFill>
            <a:schemeClr val="bg1"/>
          </a:solidFill>
          <a:ln w="25400" cap="flat" cmpd="sng">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latin typeface="黑体" pitchFamily="49" charset="-122"/>
              <a:ea typeface="黑体" pitchFamily="49" charset="-122"/>
              <a:sym typeface="宋体" pitchFamily="2" charset="-122"/>
            </a:endParaRPr>
          </a:p>
        </p:txBody>
      </p:sp>
      <p:sp>
        <p:nvSpPr>
          <p:cNvPr id="16" name="椭圆 14">
            <a:extLst>
              <a:ext uri="{FF2B5EF4-FFF2-40B4-BE49-F238E27FC236}">
                <a16:creationId xmlns:a16="http://schemas.microsoft.com/office/drawing/2014/main" id="{F3723CE8-7C95-2A4F-A876-E077E908412B}"/>
              </a:ext>
            </a:extLst>
          </p:cNvPr>
          <p:cNvSpPr>
            <a:spLocks noChangeArrowheads="1"/>
          </p:cNvSpPr>
          <p:nvPr/>
        </p:nvSpPr>
        <p:spPr bwMode="auto">
          <a:xfrm>
            <a:off x="4103975" y="3839774"/>
            <a:ext cx="107950" cy="107950"/>
          </a:xfrm>
          <a:prstGeom prst="ellipse">
            <a:avLst/>
          </a:prstGeom>
          <a:solidFill>
            <a:schemeClr val="bg1"/>
          </a:solidFill>
          <a:ln w="25400" cap="flat" cmpd="sng">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latin typeface="黑体" pitchFamily="49" charset="-122"/>
              <a:ea typeface="黑体" pitchFamily="49" charset="-122"/>
              <a:sym typeface="宋体" pitchFamily="2" charset="-122"/>
            </a:endParaRPr>
          </a:p>
        </p:txBody>
      </p:sp>
      <p:sp>
        <p:nvSpPr>
          <p:cNvPr id="17" name="椭圆 15">
            <a:extLst>
              <a:ext uri="{FF2B5EF4-FFF2-40B4-BE49-F238E27FC236}">
                <a16:creationId xmlns:a16="http://schemas.microsoft.com/office/drawing/2014/main" id="{38E0C64A-E7A2-7241-872E-2BA5229CEBBA}"/>
              </a:ext>
            </a:extLst>
          </p:cNvPr>
          <p:cNvSpPr>
            <a:spLocks noChangeArrowheads="1"/>
          </p:cNvSpPr>
          <p:nvPr/>
        </p:nvSpPr>
        <p:spPr bwMode="auto">
          <a:xfrm>
            <a:off x="3761075" y="4071549"/>
            <a:ext cx="220662" cy="219075"/>
          </a:xfrm>
          <a:prstGeom prst="ellipse">
            <a:avLst/>
          </a:prstGeom>
          <a:solidFill>
            <a:schemeClr val="bg1"/>
          </a:solidFill>
          <a:ln w="25400" cap="flat" cmpd="sng">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latin typeface="黑体" pitchFamily="49" charset="-122"/>
              <a:ea typeface="黑体" pitchFamily="49" charset="-122"/>
              <a:sym typeface="宋体" pitchFamily="2" charset="-122"/>
            </a:endParaRPr>
          </a:p>
        </p:txBody>
      </p:sp>
      <p:sp>
        <p:nvSpPr>
          <p:cNvPr id="18" name="直接箭头连接符 4">
            <a:extLst>
              <a:ext uri="{FF2B5EF4-FFF2-40B4-BE49-F238E27FC236}">
                <a16:creationId xmlns:a16="http://schemas.microsoft.com/office/drawing/2014/main" id="{B0551F33-2ED2-6E43-B257-54B2F8B4149C}"/>
              </a:ext>
            </a:extLst>
          </p:cNvPr>
          <p:cNvSpPr>
            <a:spLocks noChangeShapeType="1"/>
          </p:cNvSpPr>
          <p:nvPr/>
        </p:nvSpPr>
        <p:spPr bwMode="auto">
          <a:xfrm>
            <a:off x="5213637" y="4757349"/>
            <a:ext cx="1441450" cy="0"/>
          </a:xfrm>
          <a:prstGeom prst="straightConnector1">
            <a:avLst/>
          </a:prstGeom>
          <a:noFill/>
          <a:ln w="9525" cap="flat" cmpd="sng">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 name="圆柱形 18">
            <a:extLst>
              <a:ext uri="{FF2B5EF4-FFF2-40B4-BE49-F238E27FC236}">
                <a16:creationId xmlns:a16="http://schemas.microsoft.com/office/drawing/2014/main" id="{8E8CE26C-484C-064C-8C69-5C1DB6F19B54}"/>
              </a:ext>
            </a:extLst>
          </p:cNvPr>
          <p:cNvSpPr>
            <a:spLocks noChangeArrowheads="1"/>
          </p:cNvSpPr>
          <p:nvPr/>
        </p:nvSpPr>
        <p:spPr bwMode="auto">
          <a:xfrm>
            <a:off x="7086887" y="4396987"/>
            <a:ext cx="1295400" cy="1008062"/>
          </a:xfrm>
          <a:prstGeom prst="can">
            <a:avLst>
              <a:gd name="adj" fmla="val 25000"/>
            </a:avLst>
          </a:prstGeom>
          <a:solidFill>
            <a:srgbClr val="FFFFFF"/>
          </a:solidFill>
          <a:ln w="25400" cap="flat" cmpd="sng">
            <a:solidFill>
              <a:schemeClr val="accent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en-US">
                <a:solidFill>
                  <a:srgbClr val="000000"/>
                </a:solidFill>
                <a:latin typeface="黑体" pitchFamily="49" charset="-122"/>
                <a:ea typeface="黑体" pitchFamily="49" charset="-122"/>
                <a:sym typeface="Calibri" pitchFamily="34" charset="0"/>
              </a:rPr>
              <a:t>Data!</a:t>
            </a:r>
          </a:p>
        </p:txBody>
      </p:sp>
      <p:sp>
        <p:nvSpPr>
          <p:cNvPr id="20" name="太阳形 6">
            <a:extLst>
              <a:ext uri="{FF2B5EF4-FFF2-40B4-BE49-F238E27FC236}">
                <a16:creationId xmlns:a16="http://schemas.microsoft.com/office/drawing/2014/main" id="{4AE0C1EF-B478-8441-A9EF-DB7125883428}"/>
              </a:ext>
            </a:extLst>
          </p:cNvPr>
          <p:cNvSpPr>
            <a:spLocks noChangeArrowheads="1"/>
          </p:cNvSpPr>
          <p:nvPr/>
        </p:nvSpPr>
        <p:spPr bwMode="auto">
          <a:xfrm>
            <a:off x="8239412" y="3885812"/>
            <a:ext cx="431800" cy="431800"/>
          </a:xfrm>
          <a:prstGeom prst="sun">
            <a:avLst>
              <a:gd name="adj" fmla="val 25000"/>
            </a:avLst>
          </a:prstGeom>
          <a:solidFill>
            <a:srgbClr val="FFFFFF"/>
          </a:solidFill>
          <a:ln w="25400" cap="flat" cmpd="sng">
            <a:solidFill>
              <a:srgbClr val="F7964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000000"/>
              </a:solidFill>
              <a:latin typeface="黑体" pitchFamily="49" charset="-122"/>
              <a:ea typeface="黑体" pitchFamily="49" charset="-122"/>
              <a:sym typeface="宋体" pitchFamily="2" charset="-122"/>
            </a:endParaRPr>
          </a:p>
        </p:txBody>
      </p:sp>
      <p:sp>
        <p:nvSpPr>
          <p:cNvPr id="21" name="十字星 16">
            <a:extLst>
              <a:ext uri="{FF2B5EF4-FFF2-40B4-BE49-F238E27FC236}">
                <a16:creationId xmlns:a16="http://schemas.microsoft.com/office/drawing/2014/main" id="{2FB36061-AF76-584D-AF7B-7D709160A5D4}"/>
              </a:ext>
            </a:extLst>
          </p:cNvPr>
          <p:cNvSpPr>
            <a:spLocks noChangeArrowheads="1"/>
          </p:cNvSpPr>
          <p:nvPr/>
        </p:nvSpPr>
        <p:spPr bwMode="auto">
          <a:xfrm>
            <a:off x="6942425" y="4301737"/>
            <a:ext cx="369887" cy="369887"/>
          </a:xfrm>
          <a:prstGeom prst="star4">
            <a:avLst>
              <a:gd name="adj" fmla="val 19778"/>
            </a:avLst>
          </a:prstGeom>
          <a:solidFill>
            <a:srgbClr val="FFFF00"/>
          </a:solidFill>
          <a:ln w="9525" cap="flat" cmpd="sng">
            <a:solidFill>
              <a:srgbClr val="FFC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000000"/>
              </a:solidFill>
              <a:latin typeface="黑体" pitchFamily="49" charset="-122"/>
              <a:ea typeface="黑体" pitchFamily="49" charset="-122"/>
              <a:sym typeface="宋体" pitchFamily="2" charset="-122"/>
            </a:endParaRPr>
          </a:p>
        </p:txBody>
      </p:sp>
      <p:sp>
        <p:nvSpPr>
          <p:cNvPr id="22" name="TextBox 21">
            <a:extLst>
              <a:ext uri="{FF2B5EF4-FFF2-40B4-BE49-F238E27FC236}">
                <a16:creationId xmlns:a16="http://schemas.microsoft.com/office/drawing/2014/main" id="{2FE58239-0E03-E242-9EF5-1DAD67D63679}"/>
              </a:ext>
            </a:extLst>
          </p:cNvPr>
          <p:cNvSpPr txBox="1"/>
          <p:nvPr/>
        </p:nvSpPr>
        <p:spPr>
          <a:xfrm>
            <a:off x="5043824" y="5712472"/>
            <a:ext cx="1917513" cy="369332"/>
          </a:xfrm>
          <a:prstGeom prst="rect">
            <a:avLst/>
          </a:prstGeom>
          <a:noFill/>
        </p:spPr>
        <p:txBody>
          <a:bodyPr wrap="none" rtlCol="0">
            <a:spAutoFit/>
          </a:bodyPr>
          <a:lstStyle/>
          <a:p>
            <a:r>
              <a:rPr lang="zh-CN" altLang="en-US" dirty="0"/>
              <a:t>图</a:t>
            </a:r>
            <a:r>
              <a:rPr lang="en-US" altLang="zh-CN" dirty="0"/>
              <a:t>9</a:t>
            </a:r>
            <a:r>
              <a:rPr lang="zh-CN" altLang="en-US" dirty="0"/>
              <a:t>：数据预处理</a:t>
            </a:r>
            <a:endParaRPr lang="en-US" dirty="0"/>
          </a:p>
        </p:txBody>
      </p:sp>
      <p:sp>
        <p:nvSpPr>
          <p:cNvPr id="23" name="Rectangle 22">
            <a:extLst>
              <a:ext uri="{FF2B5EF4-FFF2-40B4-BE49-F238E27FC236}">
                <a16:creationId xmlns:a16="http://schemas.microsoft.com/office/drawing/2014/main" id="{2D54A211-2DE6-2243-8E17-0CED2CF9A8C5}"/>
              </a:ext>
            </a:extLst>
          </p:cNvPr>
          <p:cNvSpPr/>
          <p:nvPr/>
        </p:nvSpPr>
        <p:spPr>
          <a:xfrm>
            <a:off x="-15500" y="6423577"/>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550AF20-B3CB-0F48-85C0-ABFF13790777}"/>
              </a:ext>
            </a:extLst>
          </p:cNvPr>
          <p:cNvSpPr/>
          <p:nvPr/>
        </p:nvSpPr>
        <p:spPr>
          <a:xfrm>
            <a:off x="-15500" y="-15498"/>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7185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4DDFCA-7ABF-344D-AC09-9AADF0BCB1B6}"/>
              </a:ext>
            </a:extLst>
          </p:cNvPr>
          <p:cNvSpPr txBox="1"/>
          <p:nvPr/>
        </p:nvSpPr>
        <p:spPr>
          <a:xfrm>
            <a:off x="5388114" y="449921"/>
            <a:ext cx="1415772" cy="830997"/>
          </a:xfrm>
          <a:prstGeom prst="rect">
            <a:avLst/>
          </a:prstGeom>
          <a:noFill/>
        </p:spPr>
        <p:txBody>
          <a:bodyPr wrap="none" rtlCol="0">
            <a:spAutoFit/>
          </a:bodyPr>
          <a:lstStyle/>
          <a:p>
            <a:r>
              <a:rPr lang="zh-CN" altLang="en-US" sz="4800" b="1" dirty="0">
                <a:latin typeface="SimHei" panose="02010609060101010101" pitchFamily="49" charset="-122"/>
                <a:ea typeface="SimHei" panose="02010609060101010101" pitchFamily="49" charset="-122"/>
              </a:rPr>
              <a:t>目录</a:t>
            </a:r>
            <a:endParaRPr lang="en-US" sz="4800" b="1" dirty="0">
              <a:latin typeface="SimHei" panose="02010609060101010101" pitchFamily="49" charset="-122"/>
              <a:ea typeface="SimHei" panose="02010609060101010101" pitchFamily="49" charset="-122"/>
            </a:endParaRPr>
          </a:p>
        </p:txBody>
      </p:sp>
      <p:sp>
        <p:nvSpPr>
          <p:cNvPr id="5" name="TextBox 4">
            <a:extLst>
              <a:ext uri="{FF2B5EF4-FFF2-40B4-BE49-F238E27FC236}">
                <a16:creationId xmlns:a16="http://schemas.microsoft.com/office/drawing/2014/main" id="{8046E878-2E7F-0C4C-B474-D28F607C6A19}"/>
              </a:ext>
            </a:extLst>
          </p:cNvPr>
          <p:cNvSpPr txBox="1"/>
          <p:nvPr/>
        </p:nvSpPr>
        <p:spPr>
          <a:xfrm>
            <a:off x="1130903" y="1188034"/>
            <a:ext cx="3038011" cy="4614789"/>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sz="4000" dirty="0">
                <a:latin typeface="SimHei" panose="02010609060101010101" pitchFamily="49" charset="-122"/>
                <a:ea typeface="SimHei" panose="02010609060101010101" pitchFamily="49" charset="-122"/>
              </a:rPr>
              <a:t>数据基础</a:t>
            </a:r>
            <a:endParaRPr lang="en-US" altLang="zh-CN" sz="4000" dirty="0">
              <a:latin typeface="SimHei" panose="02010609060101010101" pitchFamily="49" charset="-122"/>
              <a:ea typeface="SimHei" panose="02010609060101010101" pitchFamily="49" charset="-122"/>
            </a:endParaRPr>
          </a:p>
          <a:p>
            <a:pPr marL="285750" indent="-285750">
              <a:lnSpc>
                <a:spcPct val="150000"/>
              </a:lnSpc>
              <a:buFont typeface="Arial" panose="020B0604020202020204" pitchFamily="34" charset="0"/>
              <a:buChar char="•"/>
            </a:pPr>
            <a:r>
              <a:rPr lang="zh-CN" altLang="en-US" sz="4000" dirty="0">
                <a:latin typeface="SimHei" panose="02010609060101010101" pitchFamily="49" charset="-122"/>
                <a:ea typeface="SimHei" panose="02010609060101010101" pitchFamily="49" charset="-122"/>
              </a:rPr>
              <a:t>数据特征</a:t>
            </a:r>
            <a:endParaRPr lang="en-US" altLang="zh-CN" sz="4000" dirty="0">
              <a:latin typeface="SimHei" panose="02010609060101010101" pitchFamily="49" charset="-122"/>
              <a:ea typeface="SimHei" panose="02010609060101010101" pitchFamily="49" charset="-122"/>
            </a:endParaRPr>
          </a:p>
          <a:p>
            <a:pPr marL="285750" indent="-285750">
              <a:lnSpc>
                <a:spcPct val="150000"/>
              </a:lnSpc>
              <a:buFont typeface="Arial" panose="020B0604020202020204" pitchFamily="34" charset="0"/>
              <a:buChar char="•"/>
            </a:pPr>
            <a:r>
              <a:rPr lang="zh-CN" altLang="en-US" sz="4000" dirty="0">
                <a:latin typeface="SimHei" panose="02010609060101010101" pitchFamily="49" charset="-122"/>
                <a:ea typeface="SimHei" panose="02010609060101010101" pitchFamily="49" charset="-122"/>
              </a:rPr>
              <a:t>数据预处理</a:t>
            </a:r>
            <a:endParaRPr lang="en-US" altLang="zh-CN" sz="4000" dirty="0">
              <a:latin typeface="SimHei" panose="02010609060101010101" pitchFamily="49" charset="-122"/>
              <a:ea typeface="SimHei" panose="02010609060101010101" pitchFamily="49" charset="-122"/>
            </a:endParaRPr>
          </a:p>
          <a:p>
            <a:pPr marL="285750" indent="-285750">
              <a:lnSpc>
                <a:spcPct val="150000"/>
              </a:lnSpc>
              <a:buFont typeface="Arial" panose="020B0604020202020204" pitchFamily="34" charset="0"/>
              <a:buChar char="•"/>
            </a:pPr>
            <a:r>
              <a:rPr lang="zh-CN" altLang="en-US" sz="4000" dirty="0">
                <a:latin typeface="SimHei" panose="02010609060101010101" pitchFamily="49" charset="-122"/>
                <a:ea typeface="SimHei" panose="02010609060101010101" pitchFamily="49" charset="-122"/>
              </a:rPr>
              <a:t>数据存储</a:t>
            </a:r>
            <a:endParaRPr lang="en-US" altLang="zh-CN" sz="4000" dirty="0">
              <a:latin typeface="SimHei" panose="02010609060101010101" pitchFamily="49" charset="-122"/>
              <a:ea typeface="SimHei" panose="02010609060101010101" pitchFamily="49" charset="-122"/>
            </a:endParaRPr>
          </a:p>
          <a:p>
            <a:pPr marL="285750" indent="-285750">
              <a:lnSpc>
                <a:spcPct val="150000"/>
              </a:lnSpc>
              <a:buFont typeface="Arial" panose="020B0604020202020204" pitchFamily="34" charset="0"/>
              <a:buChar char="•"/>
            </a:pPr>
            <a:r>
              <a:rPr lang="zh-CN" altLang="en-US" sz="4000" dirty="0">
                <a:latin typeface="SimHei" panose="02010609060101010101" pitchFamily="49" charset="-122"/>
                <a:ea typeface="SimHei" panose="02010609060101010101" pitchFamily="49" charset="-122"/>
              </a:rPr>
              <a:t>数据分析</a:t>
            </a:r>
            <a:endParaRPr lang="en-US" altLang="zh-CN" sz="4000" dirty="0">
              <a:latin typeface="SimHei" panose="02010609060101010101" pitchFamily="49" charset="-122"/>
              <a:ea typeface="SimHei" panose="02010609060101010101" pitchFamily="49" charset="-122"/>
            </a:endParaRPr>
          </a:p>
        </p:txBody>
      </p:sp>
      <p:sp>
        <p:nvSpPr>
          <p:cNvPr id="6" name="Rectangle 5">
            <a:extLst>
              <a:ext uri="{FF2B5EF4-FFF2-40B4-BE49-F238E27FC236}">
                <a16:creationId xmlns:a16="http://schemas.microsoft.com/office/drawing/2014/main" id="{844C391E-F46E-4444-8D14-DD8724FA06D9}"/>
              </a:ext>
            </a:extLst>
          </p:cNvPr>
          <p:cNvSpPr/>
          <p:nvPr/>
        </p:nvSpPr>
        <p:spPr>
          <a:xfrm>
            <a:off x="-15500" y="6423577"/>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3E243722-F316-9549-A374-9A45ABBFB307}"/>
              </a:ext>
            </a:extLst>
          </p:cNvPr>
          <p:cNvSpPr/>
          <p:nvPr/>
        </p:nvSpPr>
        <p:spPr>
          <a:xfrm>
            <a:off x="-15500" y="-15498"/>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80627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3F3459F-9E5A-7B47-BA69-3F1298B7B802}"/>
              </a:ext>
            </a:extLst>
          </p:cNvPr>
          <p:cNvSpPr txBox="1"/>
          <p:nvPr/>
        </p:nvSpPr>
        <p:spPr>
          <a:xfrm>
            <a:off x="325505" y="443782"/>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数据预处理</a:t>
            </a:r>
            <a:endParaRPr lang="en-US" altLang="zh-CN" sz="2800" dirty="0">
              <a:latin typeface="SimHei" panose="02010609060101010101" pitchFamily="49" charset="-122"/>
              <a:ea typeface="SimHei" panose="02010609060101010101" pitchFamily="49" charset="-122"/>
            </a:endParaRPr>
          </a:p>
        </p:txBody>
      </p:sp>
      <p:sp>
        <p:nvSpPr>
          <p:cNvPr id="5" name="TextBox 4">
            <a:extLst>
              <a:ext uri="{FF2B5EF4-FFF2-40B4-BE49-F238E27FC236}">
                <a16:creationId xmlns:a16="http://schemas.microsoft.com/office/drawing/2014/main" id="{3505FEBA-7D7C-1D48-968D-5B24B922B6D8}"/>
              </a:ext>
            </a:extLst>
          </p:cNvPr>
          <p:cNvSpPr txBox="1"/>
          <p:nvPr/>
        </p:nvSpPr>
        <p:spPr>
          <a:xfrm>
            <a:off x="4710400" y="960862"/>
            <a:ext cx="2698175"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数据预处理步骤</a:t>
            </a:r>
            <a:endParaRPr lang="en-US" sz="2800" dirty="0">
              <a:latin typeface="SimHei" panose="02010609060101010101" pitchFamily="49" charset="-122"/>
              <a:ea typeface="SimHei" panose="02010609060101010101" pitchFamily="49" charset="-122"/>
            </a:endParaRPr>
          </a:p>
        </p:txBody>
      </p:sp>
      <p:sp>
        <p:nvSpPr>
          <p:cNvPr id="6" name="TextBox 5">
            <a:extLst>
              <a:ext uri="{FF2B5EF4-FFF2-40B4-BE49-F238E27FC236}">
                <a16:creationId xmlns:a16="http://schemas.microsoft.com/office/drawing/2014/main" id="{64E9938F-0D01-3D4D-80EF-896D344F6160}"/>
              </a:ext>
            </a:extLst>
          </p:cNvPr>
          <p:cNvSpPr txBox="1"/>
          <p:nvPr/>
        </p:nvSpPr>
        <p:spPr>
          <a:xfrm>
            <a:off x="755374" y="1630017"/>
            <a:ext cx="10376452" cy="1113766"/>
          </a:xfrm>
          <a:prstGeom prst="rect">
            <a:avLst/>
          </a:prstGeom>
          <a:noFill/>
        </p:spPr>
        <p:txBody>
          <a:bodyPr wrap="square" rtlCol="0">
            <a:spAutoFit/>
          </a:bodyPr>
          <a:lstStyle/>
          <a:p>
            <a:pPr>
              <a:lnSpc>
                <a:spcPct val="150000"/>
              </a:lnSpc>
            </a:pPr>
            <a:r>
              <a:rPr lang="en-US" altLang="zh-CN" sz="2400" dirty="0">
                <a:latin typeface="SimHei" panose="02010609060101010101" pitchFamily="49" charset="-122"/>
                <a:ea typeface="SimHei" panose="02010609060101010101" pitchFamily="49" charset="-122"/>
              </a:rPr>
              <a:t>1</a:t>
            </a:r>
            <a:r>
              <a:rPr lang="zh-CN" altLang="en-US" sz="2400" dirty="0">
                <a:latin typeface="SimHei" panose="02010609060101010101" pitchFamily="49" charset="-122"/>
                <a:ea typeface="SimHei" panose="02010609060101010101" pitchFamily="49" charset="-122"/>
              </a:rPr>
              <a:t>、数据清理</a:t>
            </a:r>
          </a:p>
          <a:p>
            <a:pPr algn="ctr">
              <a:lnSpc>
                <a:spcPct val="150000"/>
              </a:lnSpc>
            </a:pPr>
            <a:r>
              <a:rPr lang="zh-CN" altLang="en-US" sz="2400" dirty="0">
                <a:latin typeface="SimHei" panose="02010609060101010101" pitchFamily="49" charset="-122"/>
                <a:ea typeface="SimHei" panose="02010609060101010101" pitchFamily="49" charset="-122"/>
              </a:rPr>
              <a:t>数据错误类型及处理方法</a:t>
            </a:r>
            <a:endParaRPr lang="en-US" sz="2400" dirty="0">
              <a:latin typeface="SimHei" panose="02010609060101010101" pitchFamily="49" charset="-122"/>
              <a:ea typeface="SimHei" panose="02010609060101010101" pitchFamily="49" charset="-122"/>
            </a:endParaRPr>
          </a:p>
        </p:txBody>
      </p:sp>
      <p:sp>
        <p:nvSpPr>
          <p:cNvPr id="22" name="TextBox 21">
            <a:extLst>
              <a:ext uri="{FF2B5EF4-FFF2-40B4-BE49-F238E27FC236}">
                <a16:creationId xmlns:a16="http://schemas.microsoft.com/office/drawing/2014/main" id="{ED1B202B-6DC6-144A-930B-B0BA4937D8AD}"/>
              </a:ext>
            </a:extLst>
          </p:cNvPr>
          <p:cNvSpPr txBox="1"/>
          <p:nvPr/>
        </p:nvSpPr>
        <p:spPr>
          <a:xfrm>
            <a:off x="1315520" y="3022170"/>
            <a:ext cx="4031873" cy="2775760"/>
          </a:xfrm>
          <a:prstGeom prst="rect">
            <a:avLst/>
          </a:prstGeom>
          <a:noFill/>
        </p:spPr>
        <p:txBody>
          <a:bodyPr wrap="none" rtlCol="0">
            <a:spAutoFit/>
          </a:bodyPr>
          <a:lstStyle/>
          <a:p>
            <a:pPr algn="ctr">
              <a:lnSpc>
                <a:spcPct val="150000"/>
              </a:lnSpc>
            </a:pPr>
            <a:r>
              <a:rPr lang="zh-CN" altLang="en-US" sz="2400" dirty="0">
                <a:latin typeface="SimHei" panose="02010609060101010101" pitchFamily="49" charset="-122"/>
                <a:ea typeface="SimHei" panose="02010609060101010101" pitchFamily="49" charset="-122"/>
              </a:rPr>
              <a:t>缺失值</a:t>
            </a:r>
            <a:endParaRPr lang="en-US" altLang="zh-CN" sz="2400" dirty="0">
              <a:latin typeface="SimHei" panose="02010609060101010101" pitchFamily="49" charset="-122"/>
              <a:ea typeface="SimHei" panose="02010609060101010101" pitchFamily="49" charset="-122"/>
            </a:endParaRPr>
          </a:p>
          <a:p>
            <a:pPr>
              <a:lnSpc>
                <a:spcPct val="150000"/>
              </a:lnSpc>
            </a:pPr>
            <a:r>
              <a:rPr lang="en-US" altLang="zh-CN" sz="2400" dirty="0">
                <a:latin typeface="SimHei" panose="02010609060101010101" pitchFamily="49" charset="-122"/>
                <a:ea typeface="SimHei" panose="02010609060101010101" pitchFamily="49" charset="-122"/>
              </a:rPr>
              <a:t>1</a:t>
            </a:r>
            <a:r>
              <a:rPr lang="zh-CN" altLang="en-US" sz="2400" dirty="0">
                <a:latin typeface="SimHei" panose="02010609060101010101" pitchFamily="49" charset="-122"/>
                <a:ea typeface="SimHei" panose="02010609060101010101" pitchFamily="49" charset="-122"/>
              </a:rPr>
              <a:t>、使用敞亮代替缺失值</a:t>
            </a:r>
            <a:endParaRPr lang="en-US" altLang="zh-CN" sz="2400" dirty="0">
              <a:latin typeface="SimHei" panose="02010609060101010101" pitchFamily="49" charset="-122"/>
              <a:ea typeface="SimHei" panose="02010609060101010101" pitchFamily="49" charset="-122"/>
            </a:endParaRPr>
          </a:p>
          <a:p>
            <a:pPr>
              <a:lnSpc>
                <a:spcPct val="150000"/>
              </a:lnSpc>
            </a:pPr>
            <a:r>
              <a:rPr lang="en-US" altLang="zh-CN" sz="2400" dirty="0">
                <a:latin typeface="SimHei" panose="02010609060101010101" pitchFamily="49" charset="-122"/>
                <a:ea typeface="SimHei" panose="02010609060101010101" pitchFamily="49" charset="-122"/>
              </a:rPr>
              <a:t>2</a:t>
            </a:r>
            <a:r>
              <a:rPr lang="zh-CN" altLang="en-US" sz="2400" dirty="0">
                <a:latin typeface="SimHei" panose="02010609060101010101" pitchFamily="49" charset="-122"/>
                <a:ea typeface="SimHei" panose="02010609060101010101" pitchFamily="49" charset="-122"/>
              </a:rPr>
              <a:t>、属性平均值填充</a:t>
            </a:r>
            <a:endParaRPr lang="en-US" altLang="zh-CN" sz="2400" dirty="0">
              <a:latin typeface="SimHei" panose="02010609060101010101" pitchFamily="49" charset="-122"/>
              <a:ea typeface="SimHei" panose="02010609060101010101" pitchFamily="49" charset="-122"/>
            </a:endParaRPr>
          </a:p>
          <a:p>
            <a:pPr>
              <a:lnSpc>
                <a:spcPct val="150000"/>
              </a:lnSpc>
            </a:pPr>
            <a:r>
              <a:rPr lang="en-US" altLang="zh-CN" sz="2400" dirty="0">
                <a:latin typeface="SimHei" panose="02010609060101010101" pitchFamily="49" charset="-122"/>
                <a:ea typeface="SimHei" panose="02010609060101010101" pitchFamily="49" charset="-122"/>
              </a:rPr>
              <a:t>3</a:t>
            </a:r>
            <a:r>
              <a:rPr lang="zh-CN" altLang="en-US" sz="2400" dirty="0">
                <a:latin typeface="SimHei" panose="02010609060101010101" pitchFamily="49" charset="-122"/>
                <a:ea typeface="SimHei" panose="02010609060101010101" pitchFamily="49" charset="-122"/>
              </a:rPr>
              <a:t>、回归、分类方法预测填充</a:t>
            </a:r>
            <a:endParaRPr lang="en-US" altLang="zh-CN" sz="2400" dirty="0">
              <a:latin typeface="SimHei" panose="02010609060101010101" pitchFamily="49" charset="-122"/>
              <a:ea typeface="SimHei" panose="02010609060101010101" pitchFamily="49" charset="-122"/>
            </a:endParaRPr>
          </a:p>
          <a:p>
            <a:pPr>
              <a:lnSpc>
                <a:spcPct val="150000"/>
              </a:lnSpc>
            </a:pPr>
            <a:r>
              <a:rPr lang="en-US" altLang="zh-CN" sz="2400" dirty="0">
                <a:latin typeface="SimHei" panose="02010609060101010101" pitchFamily="49" charset="-122"/>
                <a:ea typeface="SimHei" panose="02010609060101010101" pitchFamily="49" charset="-122"/>
              </a:rPr>
              <a:t>3</a:t>
            </a:r>
            <a:r>
              <a:rPr lang="zh-CN" altLang="en-US" sz="2400" dirty="0">
                <a:latin typeface="SimHei" panose="02010609060101010101" pitchFamily="49" charset="-122"/>
                <a:ea typeface="SimHei" panose="02010609060101010101" pitchFamily="49" charset="-122"/>
              </a:rPr>
              <a:t>、人工填充</a:t>
            </a:r>
            <a:endParaRPr lang="en-US" sz="2400" dirty="0">
              <a:latin typeface="SimHei" panose="02010609060101010101" pitchFamily="49" charset="-122"/>
              <a:ea typeface="SimHei" panose="02010609060101010101" pitchFamily="49" charset="-122"/>
            </a:endParaRPr>
          </a:p>
        </p:txBody>
      </p:sp>
      <p:sp>
        <p:nvSpPr>
          <p:cNvPr id="23" name="TextBox 22">
            <a:extLst>
              <a:ext uri="{FF2B5EF4-FFF2-40B4-BE49-F238E27FC236}">
                <a16:creationId xmlns:a16="http://schemas.microsoft.com/office/drawing/2014/main" id="{F57558CF-B134-4649-AE21-7DEA54F6218B}"/>
              </a:ext>
            </a:extLst>
          </p:cNvPr>
          <p:cNvSpPr txBox="1"/>
          <p:nvPr/>
        </p:nvSpPr>
        <p:spPr>
          <a:xfrm>
            <a:off x="6924120" y="3022170"/>
            <a:ext cx="4031871" cy="1667764"/>
          </a:xfrm>
          <a:prstGeom prst="rect">
            <a:avLst/>
          </a:prstGeom>
          <a:noFill/>
        </p:spPr>
        <p:txBody>
          <a:bodyPr wrap="square" rtlCol="0">
            <a:spAutoFit/>
          </a:bodyPr>
          <a:lstStyle/>
          <a:p>
            <a:pPr algn="ctr">
              <a:lnSpc>
                <a:spcPct val="150000"/>
              </a:lnSpc>
            </a:pPr>
            <a:r>
              <a:rPr lang="zh-CN" altLang="en-US" sz="2400" dirty="0">
                <a:latin typeface="SimHei" panose="02010609060101010101" pitchFamily="49" charset="-122"/>
                <a:ea typeface="SimHei" panose="02010609060101010101" pitchFamily="49" charset="-122"/>
              </a:rPr>
              <a:t>噪声值</a:t>
            </a:r>
            <a:endParaRPr lang="en-US" altLang="zh-CN" sz="2400" dirty="0">
              <a:latin typeface="SimHei" panose="02010609060101010101" pitchFamily="49" charset="-122"/>
              <a:ea typeface="SimHei" panose="02010609060101010101" pitchFamily="49" charset="-122"/>
            </a:endParaRPr>
          </a:p>
          <a:p>
            <a:pPr>
              <a:lnSpc>
                <a:spcPct val="150000"/>
              </a:lnSpc>
            </a:pPr>
            <a:r>
              <a:rPr lang="en-US" altLang="zh-CN" sz="2400" dirty="0">
                <a:latin typeface="SimHei" panose="02010609060101010101" pitchFamily="49" charset="-122"/>
                <a:ea typeface="SimHei" panose="02010609060101010101" pitchFamily="49" charset="-122"/>
              </a:rPr>
              <a:t>1</a:t>
            </a:r>
            <a:r>
              <a:rPr lang="zh-CN" altLang="en-US" sz="2400" dirty="0">
                <a:latin typeface="SimHei" panose="02010609060101010101" pitchFamily="49" charset="-122"/>
                <a:ea typeface="SimHei" panose="02010609060101010101" pitchFamily="49" charset="-122"/>
              </a:rPr>
              <a:t>、回归分析</a:t>
            </a:r>
            <a:endParaRPr lang="en-US" altLang="zh-CN" sz="2400" dirty="0">
              <a:latin typeface="SimHei" panose="02010609060101010101" pitchFamily="49" charset="-122"/>
              <a:ea typeface="SimHei" panose="02010609060101010101" pitchFamily="49" charset="-122"/>
            </a:endParaRPr>
          </a:p>
          <a:p>
            <a:pPr>
              <a:lnSpc>
                <a:spcPct val="150000"/>
              </a:lnSpc>
            </a:pPr>
            <a:r>
              <a:rPr lang="en-US" altLang="zh-CN" sz="2400" dirty="0">
                <a:latin typeface="SimHei" panose="02010609060101010101" pitchFamily="49" charset="-122"/>
                <a:ea typeface="SimHei" panose="02010609060101010101" pitchFamily="49" charset="-122"/>
              </a:rPr>
              <a:t>2</a:t>
            </a:r>
            <a:r>
              <a:rPr lang="zh-CN" altLang="en-US" sz="2400" dirty="0">
                <a:latin typeface="SimHei" panose="02010609060101010101" pitchFamily="49" charset="-122"/>
                <a:ea typeface="SimHei" panose="02010609060101010101" pitchFamily="49" charset="-122"/>
              </a:rPr>
              <a:t>、离群点分析</a:t>
            </a:r>
            <a:endParaRPr lang="en-US" sz="2400" dirty="0">
              <a:latin typeface="SimHei" panose="02010609060101010101" pitchFamily="49" charset="-122"/>
              <a:ea typeface="SimHei" panose="02010609060101010101" pitchFamily="49" charset="-122"/>
            </a:endParaRPr>
          </a:p>
        </p:txBody>
      </p:sp>
      <p:sp>
        <p:nvSpPr>
          <p:cNvPr id="9" name="Rectangle 8">
            <a:extLst>
              <a:ext uri="{FF2B5EF4-FFF2-40B4-BE49-F238E27FC236}">
                <a16:creationId xmlns:a16="http://schemas.microsoft.com/office/drawing/2014/main" id="{1B3843EE-4ED8-6049-9AD5-7CD992A8EEA6}"/>
              </a:ext>
            </a:extLst>
          </p:cNvPr>
          <p:cNvSpPr/>
          <p:nvPr/>
        </p:nvSpPr>
        <p:spPr>
          <a:xfrm>
            <a:off x="-15500" y="6423577"/>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676D7D4-7539-1149-8655-E78BEE0B213D}"/>
              </a:ext>
            </a:extLst>
          </p:cNvPr>
          <p:cNvSpPr/>
          <p:nvPr/>
        </p:nvSpPr>
        <p:spPr>
          <a:xfrm>
            <a:off x="-15500" y="-15498"/>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000438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ACD392-FCDD-EB4B-B009-37C65ADC22AB}"/>
              </a:ext>
            </a:extLst>
          </p:cNvPr>
          <p:cNvSpPr txBox="1"/>
          <p:nvPr/>
        </p:nvSpPr>
        <p:spPr>
          <a:xfrm>
            <a:off x="285750" y="443782"/>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数据预处理</a:t>
            </a:r>
            <a:endParaRPr lang="en-US" altLang="zh-CN" sz="2800" dirty="0">
              <a:latin typeface="SimHei" panose="02010609060101010101" pitchFamily="49" charset="-122"/>
              <a:ea typeface="SimHei" panose="02010609060101010101" pitchFamily="49" charset="-122"/>
            </a:endParaRPr>
          </a:p>
        </p:txBody>
      </p:sp>
      <p:sp>
        <p:nvSpPr>
          <p:cNvPr id="5" name="TextBox 4">
            <a:extLst>
              <a:ext uri="{FF2B5EF4-FFF2-40B4-BE49-F238E27FC236}">
                <a16:creationId xmlns:a16="http://schemas.microsoft.com/office/drawing/2014/main" id="{45347223-FA7A-374B-BFFE-86E4C856B6AA}"/>
              </a:ext>
            </a:extLst>
          </p:cNvPr>
          <p:cNvSpPr txBox="1"/>
          <p:nvPr/>
        </p:nvSpPr>
        <p:spPr>
          <a:xfrm>
            <a:off x="4710400" y="960862"/>
            <a:ext cx="2698175"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数据预处理步骤</a:t>
            </a:r>
            <a:endParaRPr lang="en-US" sz="2800" dirty="0">
              <a:latin typeface="SimHei" panose="02010609060101010101" pitchFamily="49" charset="-122"/>
              <a:ea typeface="SimHei" panose="02010609060101010101" pitchFamily="49" charset="-122"/>
            </a:endParaRPr>
          </a:p>
        </p:txBody>
      </p:sp>
      <p:sp>
        <p:nvSpPr>
          <p:cNvPr id="6" name="TextBox 5">
            <a:extLst>
              <a:ext uri="{FF2B5EF4-FFF2-40B4-BE49-F238E27FC236}">
                <a16:creationId xmlns:a16="http://schemas.microsoft.com/office/drawing/2014/main" id="{002DEBA0-2427-EB47-944B-0150575CC383}"/>
              </a:ext>
            </a:extLst>
          </p:cNvPr>
          <p:cNvSpPr txBox="1"/>
          <p:nvPr/>
        </p:nvSpPr>
        <p:spPr>
          <a:xfrm>
            <a:off x="755374" y="1630017"/>
            <a:ext cx="10376452" cy="559769"/>
          </a:xfrm>
          <a:prstGeom prst="rect">
            <a:avLst/>
          </a:prstGeom>
          <a:noFill/>
        </p:spPr>
        <p:txBody>
          <a:bodyPr wrap="square" rtlCol="0">
            <a:spAutoFit/>
          </a:bodyPr>
          <a:lstStyle/>
          <a:p>
            <a:pPr>
              <a:lnSpc>
                <a:spcPct val="150000"/>
              </a:lnSpc>
            </a:pPr>
            <a:r>
              <a:rPr lang="en-US" altLang="zh-CN" sz="2400" dirty="0">
                <a:latin typeface="SimHei" panose="02010609060101010101" pitchFamily="49" charset="-122"/>
                <a:ea typeface="SimHei" panose="02010609060101010101" pitchFamily="49" charset="-122"/>
              </a:rPr>
              <a:t>2</a:t>
            </a:r>
            <a:r>
              <a:rPr lang="zh-CN" altLang="en-US" sz="2400" dirty="0">
                <a:latin typeface="SimHei" panose="02010609060101010101" pitchFamily="49" charset="-122"/>
                <a:ea typeface="SimHei" panose="02010609060101010101" pitchFamily="49" charset="-122"/>
              </a:rPr>
              <a:t>、数据集成</a:t>
            </a:r>
            <a:endParaRPr lang="en-US" altLang="zh-CN" sz="2400" dirty="0">
              <a:latin typeface="SimHei" panose="02010609060101010101" pitchFamily="49" charset="-122"/>
              <a:ea typeface="SimHei" panose="02010609060101010101" pitchFamily="49" charset="-122"/>
            </a:endParaRPr>
          </a:p>
        </p:txBody>
      </p:sp>
      <p:sp>
        <p:nvSpPr>
          <p:cNvPr id="10" name="TextBox 9">
            <a:extLst>
              <a:ext uri="{FF2B5EF4-FFF2-40B4-BE49-F238E27FC236}">
                <a16:creationId xmlns:a16="http://schemas.microsoft.com/office/drawing/2014/main" id="{D57E02AF-7720-EB46-B6BE-46BF3ADFD7F1}"/>
              </a:ext>
            </a:extLst>
          </p:cNvPr>
          <p:cNvSpPr txBox="1"/>
          <p:nvPr/>
        </p:nvSpPr>
        <p:spPr>
          <a:xfrm>
            <a:off x="1798818" y="2718214"/>
            <a:ext cx="141577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属性匹配</a:t>
            </a:r>
            <a:endParaRPr lang="en-US" sz="2400" dirty="0">
              <a:latin typeface="SimHei" panose="02010609060101010101" pitchFamily="49" charset="-122"/>
              <a:ea typeface="SimHei" panose="02010609060101010101" pitchFamily="49" charset="-122"/>
            </a:endParaRPr>
          </a:p>
        </p:txBody>
      </p:sp>
      <p:sp>
        <p:nvSpPr>
          <p:cNvPr id="11" name="TextBox 10">
            <a:extLst>
              <a:ext uri="{FF2B5EF4-FFF2-40B4-BE49-F238E27FC236}">
                <a16:creationId xmlns:a16="http://schemas.microsoft.com/office/drawing/2014/main" id="{4F393465-4656-664D-B6D7-597869858FF5}"/>
              </a:ext>
            </a:extLst>
          </p:cNvPr>
          <p:cNvSpPr txBox="1"/>
          <p:nvPr/>
        </p:nvSpPr>
        <p:spPr>
          <a:xfrm>
            <a:off x="1798818" y="3742266"/>
            <a:ext cx="141577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冗余去除</a:t>
            </a:r>
            <a:endParaRPr lang="en-US" altLang="zh-CN" sz="2400" dirty="0">
              <a:latin typeface="SimHei" panose="02010609060101010101" pitchFamily="49" charset="-122"/>
              <a:ea typeface="SimHei" panose="02010609060101010101" pitchFamily="49" charset="-122"/>
            </a:endParaRPr>
          </a:p>
        </p:txBody>
      </p:sp>
      <p:sp>
        <p:nvSpPr>
          <p:cNvPr id="12" name="TextBox 11">
            <a:extLst>
              <a:ext uri="{FF2B5EF4-FFF2-40B4-BE49-F238E27FC236}">
                <a16:creationId xmlns:a16="http://schemas.microsoft.com/office/drawing/2014/main" id="{D9ABBFF9-F459-F347-AC09-029A0D9E6965}"/>
              </a:ext>
            </a:extLst>
          </p:cNvPr>
          <p:cNvSpPr txBox="1"/>
          <p:nvPr/>
        </p:nvSpPr>
        <p:spPr>
          <a:xfrm>
            <a:off x="1755745" y="4766318"/>
            <a:ext cx="2954655"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数据冲突检测与处理</a:t>
            </a:r>
            <a:endParaRPr lang="en-US" sz="2400" dirty="0">
              <a:latin typeface="SimHei" panose="02010609060101010101" pitchFamily="49" charset="-122"/>
              <a:ea typeface="SimHei" panose="02010609060101010101" pitchFamily="49" charset="-122"/>
            </a:endParaRPr>
          </a:p>
        </p:txBody>
      </p:sp>
      <p:sp>
        <p:nvSpPr>
          <p:cNvPr id="8" name="Rectangle 7">
            <a:extLst>
              <a:ext uri="{FF2B5EF4-FFF2-40B4-BE49-F238E27FC236}">
                <a16:creationId xmlns:a16="http://schemas.microsoft.com/office/drawing/2014/main" id="{BA74D147-8FA1-4246-9CDB-E5D0CFB9FCBC}"/>
              </a:ext>
            </a:extLst>
          </p:cNvPr>
          <p:cNvSpPr/>
          <p:nvPr/>
        </p:nvSpPr>
        <p:spPr>
          <a:xfrm>
            <a:off x="-15500" y="6423577"/>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52AD206F-DDF9-2648-A1AB-954708C694F2}"/>
              </a:ext>
            </a:extLst>
          </p:cNvPr>
          <p:cNvSpPr/>
          <p:nvPr/>
        </p:nvSpPr>
        <p:spPr>
          <a:xfrm>
            <a:off x="-15500" y="-15498"/>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81428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A23076F-ED43-5844-A9D3-6A733AFC4049}"/>
              </a:ext>
            </a:extLst>
          </p:cNvPr>
          <p:cNvSpPr txBox="1"/>
          <p:nvPr/>
        </p:nvSpPr>
        <p:spPr>
          <a:xfrm>
            <a:off x="285750" y="535690"/>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数据预处理</a:t>
            </a:r>
            <a:endParaRPr lang="en-US" altLang="zh-CN" sz="2800" dirty="0">
              <a:latin typeface="SimHei" panose="02010609060101010101" pitchFamily="49" charset="-122"/>
              <a:ea typeface="SimHei" panose="02010609060101010101" pitchFamily="49" charset="-122"/>
            </a:endParaRPr>
          </a:p>
        </p:txBody>
      </p:sp>
      <p:sp>
        <p:nvSpPr>
          <p:cNvPr id="5" name="TextBox 4">
            <a:extLst>
              <a:ext uri="{FF2B5EF4-FFF2-40B4-BE49-F238E27FC236}">
                <a16:creationId xmlns:a16="http://schemas.microsoft.com/office/drawing/2014/main" id="{E5365735-F66D-6146-A133-9E06B3083D76}"/>
              </a:ext>
            </a:extLst>
          </p:cNvPr>
          <p:cNvSpPr txBox="1"/>
          <p:nvPr/>
        </p:nvSpPr>
        <p:spPr>
          <a:xfrm>
            <a:off x="4710400" y="960862"/>
            <a:ext cx="2698175"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数据预处理步骤</a:t>
            </a:r>
            <a:endParaRPr lang="en-US" sz="2800" dirty="0">
              <a:latin typeface="SimHei" panose="02010609060101010101" pitchFamily="49" charset="-122"/>
              <a:ea typeface="SimHei" panose="02010609060101010101" pitchFamily="49" charset="-122"/>
            </a:endParaRPr>
          </a:p>
        </p:txBody>
      </p:sp>
      <p:sp>
        <p:nvSpPr>
          <p:cNvPr id="9" name="TextBox 8">
            <a:extLst>
              <a:ext uri="{FF2B5EF4-FFF2-40B4-BE49-F238E27FC236}">
                <a16:creationId xmlns:a16="http://schemas.microsoft.com/office/drawing/2014/main" id="{3D04D1DD-2097-914E-9381-F8C1A7B5F148}"/>
              </a:ext>
            </a:extLst>
          </p:cNvPr>
          <p:cNvSpPr txBox="1"/>
          <p:nvPr/>
        </p:nvSpPr>
        <p:spPr>
          <a:xfrm>
            <a:off x="1033670" y="1769165"/>
            <a:ext cx="3416320" cy="461665"/>
          </a:xfrm>
          <a:prstGeom prst="rect">
            <a:avLst/>
          </a:prstGeom>
          <a:noFill/>
        </p:spPr>
        <p:txBody>
          <a:bodyPr wrap="none" rtlCol="0">
            <a:spAutoFit/>
          </a:bodyPr>
          <a:lstStyle/>
          <a:p>
            <a:r>
              <a:rPr lang="en-US" altLang="zh-CN" sz="2400" dirty="0">
                <a:latin typeface="SimHei" panose="02010609060101010101" pitchFamily="49" charset="-122"/>
                <a:ea typeface="SimHei" panose="02010609060101010101" pitchFamily="49" charset="-122"/>
              </a:rPr>
              <a:t>3</a:t>
            </a:r>
            <a:r>
              <a:rPr lang="zh-CN" altLang="en-US" sz="2400" dirty="0">
                <a:latin typeface="SimHei" panose="02010609060101010101" pitchFamily="49" charset="-122"/>
                <a:ea typeface="SimHei" panose="02010609060101010101" pitchFamily="49" charset="-122"/>
              </a:rPr>
              <a:t>、数据预处理与可视化</a:t>
            </a:r>
            <a:endParaRPr lang="en-US" sz="2400" dirty="0">
              <a:latin typeface="SimHei" panose="02010609060101010101" pitchFamily="49" charset="-122"/>
              <a:ea typeface="SimHei" panose="02010609060101010101" pitchFamily="49" charset="-122"/>
            </a:endParaRPr>
          </a:p>
        </p:txBody>
      </p:sp>
      <p:sp>
        <p:nvSpPr>
          <p:cNvPr id="10" name="TextBox 9">
            <a:extLst>
              <a:ext uri="{FF2B5EF4-FFF2-40B4-BE49-F238E27FC236}">
                <a16:creationId xmlns:a16="http://schemas.microsoft.com/office/drawing/2014/main" id="{64494BF1-B651-EA48-A54A-6DB19F0FCBCC}"/>
              </a:ext>
            </a:extLst>
          </p:cNvPr>
          <p:cNvSpPr txBox="1"/>
          <p:nvPr/>
        </p:nvSpPr>
        <p:spPr>
          <a:xfrm>
            <a:off x="1490870" y="2347137"/>
            <a:ext cx="5109091"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利用可视化来提高数据预处理的效率</a:t>
            </a:r>
            <a:endParaRPr lang="en-US" sz="2400" dirty="0">
              <a:latin typeface="SimHei" panose="02010609060101010101" pitchFamily="49" charset="-122"/>
              <a:ea typeface="SimHei" panose="02010609060101010101" pitchFamily="49" charset="-122"/>
            </a:endParaRPr>
          </a:p>
        </p:txBody>
      </p:sp>
      <p:pic>
        <p:nvPicPr>
          <p:cNvPr id="11" name="Picture 2" descr="Z:\信息可视化课程建设\Class3\materials\Screen Shot 2012-11-22 at 4.47.37 PM.png">
            <a:extLst>
              <a:ext uri="{FF2B5EF4-FFF2-40B4-BE49-F238E27FC236}">
                <a16:creationId xmlns:a16="http://schemas.microsoft.com/office/drawing/2014/main" id="{6353454A-AB4A-3043-ACF0-976B2466F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6612" y="2873904"/>
            <a:ext cx="2898775" cy="2760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 name="Picture 3" descr="Z:\信息可视化课程建设\Class3\materials\Screen Shot 2012-11-22 at 4.47.49 PM.png">
            <a:extLst>
              <a:ext uri="{FF2B5EF4-FFF2-40B4-BE49-F238E27FC236}">
                <a16:creationId xmlns:a16="http://schemas.microsoft.com/office/drawing/2014/main" id="{665E345C-0698-3446-BE6B-EB7CF101E2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8725" y="2899304"/>
            <a:ext cx="2773362" cy="2652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 name="Picture 4" descr="Z:\信息可视化课程建设\Class3\materials\Screen Shot 2012-11-22 at 4.47.18 PM.png">
            <a:extLst>
              <a:ext uri="{FF2B5EF4-FFF2-40B4-BE49-F238E27FC236}">
                <a16:creationId xmlns:a16="http://schemas.microsoft.com/office/drawing/2014/main" id="{F05D3CC4-63F1-DF4D-85BE-127220C901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6237" y="2899304"/>
            <a:ext cx="2719388" cy="2735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 name="TextBox 13">
            <a:extLst>
              <a:ext uri="{FF2B5EF4-FFF2-40B4-BE49-F238E27FC236}">
                <a16:creationId xmlns:a16="http://schemas.microsoft.com/office/drawing/2014/main" id="{C50BE5DD-3834-7B40-8281-590AA4A08301}"/>
              </a:ext>
            </a:extLst>
          </p:cNvPr>
          <p:cNvSpPr txBox="1"/>
          <p:nvPr/>
        </p:nvSpPr>
        <p:spPr>
          <a:xfrm>
            <a:off x="2894513" y="5989142"/>
            <a:ext cx="6070893" cy="369332"/>
          </a:xfrm>
          <a:prstGeom prst="rect">
            <a:avLst/>
          </a:prstGeom>
          <a:noFill/>
        </p:spPr>
        <p:txBody>
          <a:bodyPr wrap="none" rtlCol="0">
            <a:spAutoFit/>
          </a:bodyPr>
          <a:lstStyle/>
          <a:p>
            <a:r>
              <a:rPr lang="zh-CN" altLang="en-US" dirty="0">
                <a:latin typeface="SimHei" panose="02010609060101010101" pitchFamily="49" charset="-122"/>
                <a:ea typeface="SimHei" panose="02010609060101010101" pitchFamily="49" charset="-122"/>
              </a:rPr>
              <a:t>图</a:t>
            </a:r>
            <a:r>
              <a:rPr lang="en-US" altLang="zh-CN" dirty="0">
                <a:latin typeface="SimHei" panose="02010609060101010101" pitchFamily="49" charset="-122"/>
                <a:ea typeface="SimHei" panose="02010609060101010101" pitchFamily="49" charset="-122"/>
              </a:rPr>
              <a:t>10:</a:t>
            </a:r>
            <a:r>
              <a:rPr lang="zh-CN" altLang="en-US" dirty="0">
                <a:latin typeface="SimHei" panose="02010609060101010101" pitchFamily="49" charset="-122"/>
                <a:ea typeface="SimHei" panose="02010609060101010101" pitchFamily="49" charset="-122"/>
              </a:rPr>
              <a:t>使用简单可视化方法对网络结构数据进行可视化清理</a:t>
            </a:r>
            <a:endParaRPr lang="en-US" dirty="0">
              <a:latin typeface="SimHei" panose="02010609060101010101" pitchFamily="49" charset="-122"/>
              <a:ea typeface="SimHei" panose="02010609060101010101" pitchFamily="49" charset="-122"/>
            </a:endParaRPr>
          </a:p>
        </p:txBody>
      </p:sp>
      <p:sp>
        <p:nvSpPr>
          <p:cNvPr id="15" name="TextBox 14">
            <a:extLst>
              <a:ext uri="{FF2B5EF4-FFF2-40B4-BE49-F238E27FC236}">
                <a16:creationId xmlns:a16="http://schemas.microsoft.com/office/drawing/2014/main" id="{D7FA9B4E-654A-7E4F-93C6-99CBBA51322F}"/>
              </a:ext>
            </a:extLst>
          </p:cNvPr>
          <p:cNvSpPr txBox="1"/>
          <p:nvPr/>
        </p:nvSpPr>
        <p:spPr>
          <a:xfrm>
            <a:off x="2787762" y="5675366"/>
            <a:ext cx="436338" cy="369332"/>
          </a:xfrm>
          <a:prstGeom prst="rect">
            <a:avLst/>
          </a:prstGeom>
          <a:noFill/>
        </p:spPr>
        <p:txBody>
          <a:bodyPr wrap="none" rtlCol="0">
            <a:spAutoFit/>
          </a:bodyPr>
          <a:lstStyle/>
          <a:p>
            <a:r>
              <a:rPr lang="en-US" dirty="0"/>
              <a:t>(a)</a:t>
            </a:r>
          </a:p>
        </p:txBody>
      </p:sp>
      <p:sp>
        <p:nvSpPr>
          <p:cNvPr id="18" name="TextBox 17">
            <a:extLst>
              <a:ext uri="{FF2B5EF4-FFF2-40B4-BE49-F238E27FC236}">
                <a16:creationId xmlns:a16="http://schemas.microsoft.com/office/drawing/2014/main" id="{C2DDD9DF-4EA0-344E-996E-9944C4F953D9}"/>
              </a:ext>
            </a:extLst>
          </p:cNvPr>
          <p:cNvSpPr txBox="1"/>
          <p:nvPr/>
        </p:nvSpPr>
        <p:spPr>
          <a:xfrm>
            <a:off x="5883575" y="5659764"/>
            <a:ext cx="447558" cy="369332"/>
          </a:xfrm>
          <a:prstGeom prst="rect">
            <a:avLst/>
          </a:prstGeom>
          <a:noFill/>
        </p:spPr>
        <p:txBody>
          <a:bodyPr wrap="none" rtlCol="0">
            <a:spAutoFit/>
          </a:bodyPr>
          <a:lstStyle/>
          <a:p>
            <a:r>
              <a:rPr lang="en-US" dirty="0"/>
              <a:t>(b)</a:t>
            </a:r>
          </a:p>
        </p:txBody>
      </p:sp>
      <p:sp>
        <p:nvSpPr>
          <p:cNvPr id="19" name="TextBox 18">
            <a:extLst>
              <a:ext uri="{FF2B5EF4-FFF2-40B4-BE49-F238E27FC236}">
                <a16:creationId xmlns:a16="http://schemas.microsoft.com/office/drawing/2014/main" id="{C4F6B180-DA0D-B847-9C97-4C44009D1556}"/>
              </a:ext>
            </a:extLst>
          </p:cNvPr>
          <p:cNvSpPr txBox="1"/>
          <p:nvPr/>
        </p:nvSpPr>
        <p:spPr>
          <a:xfrm>
            <a:off x="8940309" y="5647588"/>
            <a:ext cx="423514" cy="369332"/>
          </a:xfrm>
          <a:prstGeom prst="rect">
            <a:avLst/>
          </a:prstGeom>
          <a:noFill/>
        </p:spPr>
        <p:txBody>
          <a:bodyPr wrap="none" rtlCol="0">
            <a:spAutoFit/>
          </a:bodyPr>
          <a:lstStyle/>
          <a:p>
            <a:r>
              <a:rPr lang="en-US" dirty="0"/>
              <a:t>(c)</a:t>
            </a:r>
          </a:p>
        </p:txBody>
      </p:sp>
      <p:sp>
        <p:nvSpPr>
          <p:cNvPr id="16" name="Rectangle 15">
            <a:extLst>
              <a:ext uri="{FF2B5EF4-FFF2-40B4-BE49-F238E27FC236}">
                <a16:creationId xmlns:a16="http://schemas.microsoft.com/office/drawing/2014/main" id="{FFC70AB2-64ED-0648-BBA6-ABF339F40F27}"/>
              </a:ext>
            </a:extLst>
          </p:cNvPr>
          <p:cNvSpPr/>
          <p:nvPr/>
        </p:nvSpPr>
        <p:spPr>
          <a:xfrm>
            <a:off x="-15500" y="6423577"/>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3029E70-70FF-0245-B357-EC399A09C35A}"/>
              </a:ext>
            </a:extLst>
          </p:cNvPr>
          <p:cNvSpPr/>
          <p:nvPr/>
        </p:nvSpPr>
        <p:spPr>
          <a:xfrm>
            <a:off x="-15500" y="-15498"/>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2210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EE0E927-3717-7A46-8118-818E00BAFD91}"/>
              </a:ext>
            </a:extLst>
          </p:cNvPr>
          <p:cNvSpPr txBox="1"/>
          <p:nvPr/>
        </p:nvSpPr>
        <p:spPr>
          <a:xfrm>
            <a:off x="285750" y="522854"/>
            <a:ext cx="1620957"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数据存储</a:t>
            </a:r>
            <a:endParaRPr lang="en-US" altLang="zh-CN" sz="2800" dirty="0">
              <a:latin typeface="SimHei" panose="02010609060101010101" pitchFamily="49" charset="-122"/>
              <a:ea typeface="SimHei" panose="02010609060101010101" pitchFamily="49" charset="-122"/>
            </a:endParaRPr>
          </a:p>
        </p:txBody>
      </p:sp>
      <p:sp>
        <p:nvSpPr>
          <p:cNvPr id="10" name="TextBox 9">
            <a:extLst>
              <a:ext uri="{FF2B5EF4-FFF2-40B4-BE49-F238E27FC236}">
                <a16:creationId xmlns:a16="http://schemas.microsoft.com/office/drawing/2014/main" id="{09D4CA87-5135-2946-B063-BF979996C1B1}"/>
              </a:ext>
            </a:extLst>
          </p:cNvPr>
          <p:cNvSpPr txBox="1"/>
          <p:nvPr/>
        </p:nvSpPr>
        <p:spPr>
          <a:xfrm>
            <a:off x="1906707" y="3028918"/>
            <a:ext cx="141577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数据存储</a:t>
            </a:r>
            <a:endParaRPr lang="en-US" sz="2400" dirty="0">
              <a:latin typeface="SimHei" panose="02010609060101010101" pitchFamily="49" charset="-122"/>
              <a:ea typeface="SimHei" panose="02010609060101010101" pitchFamily="49" charset="-122"/>
            </a:endParaRPr>
          </a:p>
        </p:txBody>
      </p:sp>
      <p:sp>
        <p:nvSpPr>
          <p:cNvPr id="11" name="Left Brace 10">
            <a:extLst>
              <a:ext uri="{FF2B5EF4-FFF2-40B4-BE49-F238E27FC236}">
                <a16:creationId xmlns:a16="http://schemas.microsoft.com/office/drawing/2014/main" id="{6FDBCA68-66E1-764A-BB97-8E7FDCF4E215}"/>
              </a:ext>
            </a:extLst>
          </p:cNvPr>
          <p:cNvSpPr/>
          <p:nvPr/>
        </p:nvSpPr>
        <p:spPr>
          <a:xfrm>
            <a:off x="3014703" y="1954662"/>
            <a:ext cx="954157" cy="251784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latin typeface="SimHei" panose="02010609060101010101" pitchFamily="49" charset="-122"/>
              <a:ea typeface="SimHei" panose="02010609060101010101" pitchFamily="49" charset="-122"/>
            </a:endParaRPr>
          </a:p>
        </p:txBody>
      </p:sp>
      <p:sp>
        <p:nvSpPr>
          <p:cNvPr id="12" name="TextBox 11">
            <a:extLst>
              <a:ext uri="{FF2B5EF4-FFF2-40B4-BE49-F238E27FC236}">
                <a16:creationId xmlns:a16="http://schemas.microsoft.com/office/drawing/2014/main" id="{9637B2B6-93EA-FD48-8803-3E4CA0F253CF}"/>
              </a:ext>
            </a:extLst>
          </p:cNvPr>
          <p:cNvSpPr txBox="1"/>
          <p:nvPr/>
        </p:nvSpPr>
        <p:spPr>
          <a:xfrm>
            <a:off x="4088262" y="1723828"/>
            <a:ext cx="141577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文件存储</a:t>
            </a:r>
            <a:endParaRPr lang="en-US" sz="2400" dirty="0">
              <a:latin typeface="SimHei" panose="02010609060101010101" pitchFamily="49" charset="-122"/>
              <a:ea typeface="SimHei" panose="02010609060101010101" pitchFamily="49" charset="-122"/>
            </a:endParaRPr>
          </a:p>
        </p:txBody>
      </p:sp>
      <p:sp>
        <p:nvSpPr>
          <p:cNvPr id="13" name="TextBox 12">
            <a:extLst>
              <a:ext uri="{FF2B5EF4-FFF2-40B4-BE49-F238E27FC236}">
                <a16:creationId xmlns:a16="http://schemas.microsoft.com/office/drawing/2014/main" id="{FBCCECAB-0C56-774A-811E-609BDFDDE6A1}"/>
              </a:ext>
            </a:extLst>
          </p:cNvPr>
          <p:cNvSpPr txBox="1"/>
          <p:nvPr/>
        </p:nvSpPr>
        <p:spPr>
          <a:xfrm>
            <a:off x="3994225" y="4241673"/>
            <a:ext cx="1723549"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数据库存储</a:t>
            </a:r>
            <a:endParaRPr lang="en-US" sz="2400" dirty="0">
              <a:latin typeface="SimHei" panose="02010609060101010101" pitchFamily="49" charset="-122"/>
              <a:ea typeface="SimHei" panose="02010609060101010101" pitchFamily="49" charset="-122"/>
            </a:endParaRPr>
          </a:p>
        </p:txBody>
      </p:sp>
      <p:sp>
        <p:nvSpPr>
          <p:cNvPr id="14" name="Left Brace 13">
            <a:extLst>
              <a:ext uri="{FF2B5EF4-FFF2-40B4-BE49-F238E27FC236}">
                <a16:creationId xmlns:a16="http://schemas.microsoft.com/office/drawing/2014/main" id="{5CA02100-4591-8746-9A1B-182DEAD95086}"/>
              </a:ext>
            </a:extLst>
          </p:cNvPr>
          <p:cNvSpPr/>
          <p:nvPr/>
        </p:nvSpPr>
        <p:spPr>
          <a:xfrm>
            <a:off x="5717774" y="3650442"/>
            <a:ext cx="954157" cy="163199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latin typeface="SimHei" panose="02010609060101010101" pitchFamily="49" charset="-122"/>
              <a:ea typeface="SimHei" panose="02010609060101010101" pitchFamily="49" charset="-122"/>
            </a:endParaRPr>
          </a:p>
        </p:txBody>
      </p:sp>
      <p:sp>
        <p:nvSpPr>
          <p:cNvPr id="15" name="TextBox 14">
            <a:extLst>
              <a:ext uri="{FF2B5EF4-FFF2-40B4-BE49-F238E27FC236}">
                <a16:creationId xmlns:a16="http://schemas.microsoft.com/office/drawing/2014/main" id="{9A7F654E-60E0-CF4A-B313-8A93FF2EFFDD}"/>
              </a:ext>
            </a:extLst>
          </p:cNvPr>
          <p:cNvSpPr txBox="1"/>
          <p:nvPr/>
        </p:nvSpPr>
        <p:spPr>
          <a:xfrm>
            <a:off x="6804341" y="1297533"/>
            <a:ext cx="141577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电子表单</a:t>
            </a:r>
            <a:endParaRPr lang="en-US" sz="2400" dirty="0">
              <a:latin typeface="SimHei" panose="02010609060101010101" pitchFamily="49" charset="-122"/>
              <a:ea typeface="SimHei" panose="02010609060101010101" pitchFamily="49" charset="-122"/>
            </a:endParaRPr>
          </a:p>
        </p:txBody>
      </p:sp>
      <p:sp>
        <p:nvSpPr>
          <p:cNvPr id="16" name="TextBox 15">
            <a:extLst>
              <a:ext uri="{FF2B5EF4-FFF2-40B4-BE49-F238E27FC236}">
                <a16:creationId xmlns:a16="http://schemas.microsoft.com/office/drawing/2014/main" id="{2B9878E2-45FD-3844-9341-6BC8D6CDB439}"/>
              </a:ext>
            </a:extLst>
          </p:cNvPr>
          <p:cNvSpPr txBox="1"/>
          <p:nvPr/>
        </p:nvSpPr>
        <p:spPr>
          <a:xfrm>
            <a:off x="6747219" y="2165448"/>
            <a:ext cx="233910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结构化文件格式</a:t>
            </a:r>
            <a:endParaRPr lang="en-US" sz="2400" dirty="0">
              <a:latin typeface="SimHei" panose="02010609060101010101" pitchFamily="49" charset="-122"/>
              <a:ea typeface="SimHei" panose="02010609060101010101" pitchFamily="49" charset="-122"/>
            </a:endParaRPr>
          </a:p>
        </p:txBody>
      </p:sp>
      <p:sp>
        <p:nvSpPr>
          <p:cNvPr id="17" name="Left Brace 16">
            <a:extLst>
              <a:ext uri="{FF2B5EF4-FFF2-40B4-BE49-F238E27FC236}">
                <a16:creationId xmlns:a16="http://schemas.microsoft.com/office/drawing/2014/main" id="{AC79332D-ACB5-FB46-A02B-21CDE90D3824}"/>
              </a:ext>
            </a:extLst>
          </p:cNvPr>
          <p:cNvSpPr/>
          <p:nvPr/>
        </p:nvSpPr>
        <p:spPr>
          <a:xfrm>
            <a:off x="5648548" y="1482199"/>
            <a:ext cx="954157" cy="9449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latin typeface="SimHei" panose="02010609060101010101" pitchFamily="49" charset="-122"/>
              <a:ea typeface="SimHei" panose="02010609060101010101" pitchFamily="49" charset="-122"/>
            </a:endParaRPr>
          </a:p>
        </p:txBody>
      </p:sp>
      <p:sp>
        <p:nvSpPr>
          <p:cNvPr id="18" name="TextBox 17">
            <a:extLst>
              <a:ext uri="{FF2B5EF4-FFF2-40B4-BE49-F238E27FC236}">
                <a16:creationId xmlns:a16="http://schemas.microsoft.com/office/drawing/2014/main" id="{2843EE3C-82DE-A94E-AE91-E929ED231104}"/>
              </a:ext>
            </a:extLst>
          </p:cNvPr>
          <p:cNvSpPr txBox="1"/>
          <p:nvPr/>
        </p:nvSpPr>
        <p:spPr>
          <a:xfrm>
            <a:off x="6865896" y="3415860"/>
            <a:ext cx="1107996"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关系型</a:t>
            </a:r>
            <a:endParaRPr lang="en-US" sz="2400" dirty="0">
              <a:latin typeface="SimHei" panose="02010609060101010101" pitchFamily="49" charset="-122"/>
              <a:ea typeface="SimHei" panose="02010609060101010101" pitchFamily="49" charset="-122"/>
            </a:endParaRPr>
          </a:p>
        </p:txBody>
      </p:sp>
      <p:sp>
        <p:nvSpPr>
          <p:cNvPr id="19" name="TextBox 18">
            <a:extLst>
              <a:ext uri="{FF2B5EF4-FFF2-40B4-BE49-F238E27FC236}">
                <a16:creationId xmlns:a16="http://schemas.microsoft.com/office/drawing/2014/main" id="{E41B812F-F67C-814F-846A-E032A3A2B955}"/>
              </a:ext>
            </a:extLst>
          </p:cNvPr>
          <p:cNvSpPr txBox="1"/>
          <p:nvPr/>
        </p:nvSpPr>
        <p:spPr>
          <a:xfrm>
            <a:off x="6758802" y="4241673"/>
            <a:ext cx="141577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非关系型</a:t>
            </a:r>
            <a:endParaRPr lang="en-US" sz="2400" dirty="0">
              <a:latin typeface="SimHei" panose="02010609060101010101" pitchFamily="49" charset="-122"/>
              <a:ea typeface="SimHei" panose="02010609060101010101" pitchFamily="49" charset="-122"/>
            </a:endParaRPr>
          </a:p>
        </p:txBody>
      </p:sp>
      <p:sp>
        <p:nvSpPr>
          <p:cNvPr id="20" name="TextBox 19">
            <a:extLst>
              <a:ext uri="{FF2B5EF4-FFF2-40B4-BE49-F238E27FC236}">
                <a16:creationId xmlns:a16="http://schemas.microsoft.com/office/drawing/2014/main" id="{B5EA51C6-15F3-5D4F-A177-B9F3ADF1693E}"/>
              </a:ext>
            </a:extLst>
          </p:cNvPr>
          <p:cNvSpPr txBox="1"/>
          <p:nvPr/>
        </p:nvSpPr>
        <p:spPr>
          <a:xfrm>
            <a:off x="6781390" y="5046594"/>
            <a:ext cx="141577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数据仓库</a:t>
            </a:r>
            <a:endParaRPr lang="en-US" sz="2400" dirty="0">
              <a:latin typeface="SimHei" panose="02010609060101010101" pitchFamily="49" charset="-122"/>
              <a:ea typeface="SimHei" panose="02010609060101010101" pitchFamily="49" charset="-122"/>
            </a:endParaRPr>
          </a:p>
        </p:txBody>
      </p:sp>
      <p:sp>
        <p:nvSpPr>
          <p:cNvPr id="21" name="TextBox 20">
            <a:extLst>
              <a:ext uri="{FF2B5EF4-FFF2-40B4-BE49-F238E27FC236}">
                <a16:creationId xmlns:a16="http://schemas.microsoft.com/office/drawing/2014/main" id="{033398BA-DE80-0444-845D-3A4D20DBCB75}"/>
              </a:ext>
            </a:extLst>
          </p:cNvPr>
          <p:cNvSpPr txBox="1"/>
          <p:nvPr/>
        </p:nvSpPr>
        <p:spPr>
          <a:xfrm>
            <a:off x="870317" y="5938023"/>
            <a:ext cx="10649069"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对存储数据进行可视化的工具：数据仓库工具</a:t>
            </a:r>
            <a:r>
              <a:rPr lang="en-US" altLang="zh-CN" sz="2400" dirty="0" err="1">
                <a:latin typeface="SimHei" panose="02010609060101010101" pitchFamily="49" charset="-122"/>
                <a:ea typeface="SimHei" panose="02010609060101010101" pitchFamily="49" charset="-122"/>
              </a:rPr>
              <a:t>Ploceus</a:t>
            </a:r>
            <a:r>
              <a:rPr lang="zh-CN" altLang="en-US" sz="2400" dirty="0">
                <a:latin typeface="SimHei" panose="02010609060101010101" pitchFamily="49" charset="-122"/>
                <a:ea typeface="SimHei" panose="02010609060101010101" pitchFamily="49" charset="-122"/>
              </a:rPr>
              <a:t>、数据仓库工具</a:t>
            </a:r>
            <a:r>
              <a:rPr lang="en-US" altLang="zh-CN" sz="2400" dirty="0">
                <a:latin typeface="SimHei" panose="02010609060101010101" pitchFamily="49" charset="-122"/>
                <a:ea typeface="SimHei" panose="02010609060101010101" pitchFamily="49" charset="-122"/>
              </a:rPr>
              <a:t>Polaris</a:t>
            </a:r>
            <a:endParaRPr lang="en-US" sz="2400" dirty="0">
              <a:latin typeface="SimHei" panose="02010609060101010101" pitchFamily="49" charset="-122"/>
              <a:ea typeface="SimHei" panose="02010609060101010101" pitchFamily="49" charset="-122"/>
            </a:endParaRPr>
          </a:p>
        </p:txBody>
      </p:sp>
      <p:sp>
        <p:nvSpPr>
          <p:cNvPr id="22" name="Rectangle 21">
            <a:extLst>
              <a:ext uri="{FF2B5EF4-FFF2-40B4-BE49-F238E27FC236}">
                <a16:creationId xmlns:a16="http://schemas.microsoft.com/office/drawing/2014/main" id="{D4141F3F-F55F-FB40-9D21-E4BC11EADB66}"/>
              </a:ext>
            </a:extLst>
          </p:cNvPr>
          <p:cNvSpPr/>
          <p:nvPr/>
        </p:nvSpPr>
        <p:spPr>
          <a:xfrm>
            <a:off x="-15500" y="6423577"/>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241370E-AE95-C040-8730-6B2FB95FB0D4}"/>
              </a:ext>
            </a:extLst>
          </p:cNvPr>
          <p:cNvSpPr/>
          <p:nvPr/>
        </p:nvSpPr>
        <p:spPr>
          <a:xfrm>
            <a:off x="-15500" y="-15498"/>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0067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895BC89-D1D4-104F-9FDA-B87814866DB9}"/>
              </a:ext>
            </a:extLst>
          </p:cNvPr>
          <p:cNvSpPr txBox="1"/>
          <p:nvPr/>
        </p:nvSpPr>
        <p:spPr>
          <a:xfrm>
            <a:off x="285750" y="484914"/>
            <a:ext cx="1620957"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数据存储</a:t>
            </a:r>
            <a:endParaRPr lang="en-US" altLang="zh-CN" sz="2800" dirty="0">
              <a:latin typeface="SimHei" panose="02010609060101010101" pitchFamily="49" charset="-122"/>
              <a:ea typeface="SimHei" panose="02010609060101010101" pitchFamily="49" charset="-122"/>
            </a:endParaRPr>
          </a:p>
        </p:txBody>
      </p:sp>
      <p:pic>
        <p:nvPicPr>
          <p:cNvPr id="18" name="Picture 2" descr="Z:\信息可视化课程建设\Class3\materials\csv1.png">
            <a:extLst>
              <a:ext uri="{FF2B5EF4-FFF2-40B4-BE49-F238E27FC236}">
                <a16:creationId xmlns:a16="http://schemas.microsoft.com/office/drawing/2014/main" id="{E73BE53B-B266-8449-A49E-0FFF119621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47270"/>
            <a:ext cx="5827712" cy="4483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2" name="Picture 21">
            <a:extLst>
              <a:ext uri="{FF2B5EF4-FFF2-40B4-BE49-F238E27FC236}">
                <a16:creationId xmlns:a16="http://schemas.microsoft.com/office/drawing/2014/main" id="{744EC7BC-F8FB-E048-AAB7-31C5291F89F5}"/>
              </a:ext>
            </a:extLst>
          </p:cNvPr>
          <p:cNvPicPr>
            <a:picLocks noChangeAspect="1"/>
          </p:cNvPicPr>
          <p:nvPr/>
        </p:nvPicPr>
        <p:blipFill>
          <a:blip r:embed="rId3"/>
          <a:stretch>
            <a:fillRect/>
          </a:stretch>
        </p:blipFill>
        <p:spPr>
          <a:xfrm>
            <a:off x="5625547" y="1544275"/>
            <a:ext cx="6023113" cy="1778000"/>
          </a:xfrm>
          <a:prstGeom prst="rect">
            <a:avLst/>
          </a:prstGeom>
        </p:spPr>
      </p:pic>
      <p:pic>
        <p:nvPicPr>
          <p:cNvPr id="23" name="Picture 22">
            <a:extLst>
              <a:ext uri="{FF2B5EF4-FFF2-40B4-BE49-F238E27FC236}">
                <a16:creationId xmlns:a16="http://schemas.microsoft.com/office/drawing/2014/main" id="{FD775B8D-2617-734B-B426-23D87921C2EB}"/>
              </a:ext>
            </a:extLst>
          </p:cNvPr>
          <p:cNvPicPr>
            <a:picLocks noChangeAspect="1"/>
          </p:cNvPicPr>
          <p:nvPr/>
        </p:nvPicPr>
        <p:blipFill>
          <a:blip r:embed="rId4"/>
          <a:stretch>
            <a:fillRect/>
          </a:stretch>
        </p:blipFill>
        <p:spPr>
          <a:xfrm>
            <a:off x="5557528" y="3832170"/>
            <a:ext cx="6634472" cy="1998200"/>
          </a:xfrm>
          <a:prstGeom prst="rect">
            <a:avLst/>
          </a:prstGeom>
        </p:spPr>
      </p:pic>
      <p:sp>
        <p:nvSpPr>
          <p:cNvPr id="6" name="Rectangle 5">
            <a:extLst>
              <a:ext uri="{FF2B5EF4-FFF2-40B4-BE49-F238E27FC236}">
                <a16:creationId xmlns:a16="http://schemas.microsoft.com/office/drawing/2014/main" id="{9CC36F16-2344-AF47-B16E-BF3CD9C14DC5}"/>
              </a:ext>
            </a:extLst>
          </p:cNvPr>
          <p:cNvSpPr/>
          <p:nvPr/>
        </p:nvSpPr>
        <p:spPr>
          <a:xfrm>
            <a:off x="-15500" y="6423577"/>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CDA1884-7C8D-AE46-9E3F-F9C68A7C3DF8}"/>
              </a:ext>
            </a:extLst>
          </p:cNvPr>
          <p:cNvSpPr/>
          <p:nvPr/>
        </p:nvSpPr>
        <p:spPr>
          <a:xfrm>
            <a:off x="-15500" y="-15498"/>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99136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83683D-0DAE-C94A-8CD9-CDDF7FC96E5A}"/>
              </a:ext>
            </a:extLst>
          </p:cNvPr>
          <p:cNvSpPr txBox="1"/>
          <p:nvPr/>
        </p:nvSpPr>
        <p:spPr>
          <a:xfrm>
            <a:off x="285750" y="433045"/>
            <a:ext cx="1620957"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数据存储</a:t>
            </a:r>
            <a:endParaRPr lang="en-US" altLang="zh-CN" sz="2800" dirty="0">
              <a:latin typeface="SimHei" panose="02010609060101010101" pitchFamily="49" charset="-122"/>
              <a:ea typeface="SimHei" panose="02010609060101010101" pitchFamily="49" charset="-122"/>
            </a:endParaRPr>
          </a:p>
        </p:txBody>
      </p:sp>
      <p:pic>
        <p:nvPicPr>
          <p:cNvPr id="6" name="Picture 5">
            <a:extLst>
              <a:ext uri="{FF2B5EF4-FFF2-40B4-BE49-F238E27FC236}">
                <a16:creationId xmlns:a16="http://schemas.microsoft.com/office/drawing/2014/main" id="{66008C68-FB3A-8342-A1D6-AFD174D684FF}"/>
              </a:ext>
            </a:extLst>
          </p:cNvPr>
          <p:cNvPicPr>
            <a:picLocks noChangeAspect="1"/>
          </p:cNvPicPr>
          <p:nvPr/>
        </p:nvPicPr>
        <p:blipFill>
          <a:blip r:embed="rId3"/>
          <a:stretch>
            <a:fillRect/>
          </a:stretch>
        </p:blipFill>
        <p:spPr>
          <a:xfrm>
            <a:off x="1906707" y="1086665"/>
            <a:ext cx="8229239" cy="4861776"/>
          </a:xfrm>
          <a:prstGeom prst="rect">
            <a:avLst/>
          </a:prstGeom>
        </p:spPr>
      </p:pic>
      <p:pic>
        <p:nvPicPr>
          <p:cNvPr id="7" name="Picture 6">
            <a:extLst>
              <a:ext uri="{FF2B5EF4-FFF2-40B4-BE49-F238E27FC236}">
                <a16:creationId xmlns:a16="http://schemas.microsoft.com/office/drawing/2014/main" id="{3DF5D73F-3D1D-7946-9724-AC7904E21E55}"/>
              </a:ext>
            </a:extLst>
          </p:cNvPr>
          <p:cNvPicPr>
            <a:picLocks noChangeAspect="1"/>
          </p:cNvPicPr>
          <p:nvPr/>
        </p:nvPicPr>
        <p:blipFill>
          <a:blip r:embed="rId4"/>
          <a:stretch>
            <a:fillRect/>
          </a:stretch>
        </p:blipFill>
        <p:spPr>
          <a:xfrm>
            <a:off x="1590622" y="1301000"/>
            <a:ext cx="8776550" cy="4861776"/>
          </a:xfrm>
          <a:prstGeom prst="rect">
            <a:avLst/>
          </a:prstGeom>
        </p:spPr>
      </p:pic>
      <p:sp>
        <p:nvSpPr>
          <p:cNvPr id="5" name="Rectangle 4">
            <a:extLst>
              <a:ext uri="{FF2B5EF4-FFF2-40B4-BE49-F238E27FC236}">
                <a16:creationId xmlns:a16="http://schemas.microsoft.com/office/drawing/2014/main" id="{03E2992D-C0D5-034A-8E9C-3F948CA55656}"/>
              </a:ext>
            </a:extLst>
          </p:cNvPr>
          <p:cNvSpPr/>
          <p:nvPr/>
        </p:nvSpPr>
        <p:spPr>
          <a:xfrm>
            <a:off x="-15500" y="6423577"/>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C24F5DB-B043-804C-B256-C1304BC57BC4}"/>
              </a:ext>
            </a:extLst>
          </p:cNvPr>
          <p:cNvSpPr/>
          <p:nvPr/>
        </p:nvSpPr>
        <p:spPr>
          <a:xfrm>
            <a:off x="-15500" y="-15498"/>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751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454B55-F7F4-9A47-AC74-9A4D792A4813}"/>
              </a:ext>
            </a:extLst>
          </p:cNvPr>
          <p:cNvSpPr txBox="1"/>
          <p:nvPr/>
        </p:nvSpPr>
        <p:spPr>
          <a:xfrm>
            <a:off x="270252" y="449921"/>
            <a:ext cx="1620957"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数据分析</a:t>
            </a:r>
            <a:endParaRPr lang="en-US" altLang="zh-CN" sz="2800" dirty="0">
              <a:latin typeface="SimHei" panose="02010609060101010101" pitchFamily="49" charset="-122"/>
              <a:ea typeface="SimHei" panose="02010609060101010101" pitchFamily="49" charset="-122"/>
            </a:endParaRPr>
          </a:p>
        </p:txBody>
      </p:sp>
      <p:sp>
        <p:nvSpPr>
          <p:cNvPr id="5" name="TextBox 4">
            <a:extLst>
              <a:ext uri="{FF2B5EF4-FFF2-40B4-BE49-F238E27FC236}">
                <a16:creationId xmlns:a16="http://schemas.microsoft.com/office/drawing/2014/main" id="{4BB3E740-904A-764D-BE68-182E259D0BA6}"/>
              </a:ext>
            </a:extLst>
          </p:cNvPr>
          <p:cNvSpPr txBox="1"/>
          <p:nvPr/>
        </p:nvSpPr>
        <p:spPr>
          <a:xfrm>
            <a:off x="477078" y="1890355"/>
            <a:ext cx="10913165" cy="830997"/>
          </a:xfrm>
          <a:prstGeom prst="rect">
            <a:avLst/>
          </a:prstGeom>
          <a:noFill/>
        </p:spPr>
        <p:txBody>
          <a:bodyPr wrap="square" rtlCol="0">
            <a:spAutoFit/>
          </a:bodyPr>
          <a:lstStyle/>
          <a:p>
            <a:r>
              <a:rPr lang="zh-CN" altLang="en-US" sz="2400" dirty="0">
                <a:latin typeface="SimHei" panose="02010609060101010101" pitchFamily="49" charset="-122"/>
                <a:ea typeface="SimHei" panose="02010609060101010101" pitchFamily="49" charset="-122"/>
              </a:rPr>
              <a:t>统计分析：一般针对样本数据，分析过程基于已有的假设，着重于假设验证，是后两者的基础</a:t>
            </a:r>
            <a:endParaRPr lang="en-US" sz="2400" dirty="0">
              <a:latin typeface="SimHei" panose="02010609060101010101" pitchFamily="49" charset="-122"/>
              <a:ea typeface="SimHei" panose="02010609060101010101" pitchFamily="49" charset="-122"/>
            </a:endParaRPr>
          </a:p>
        </p:txBody>
      </p:sp>
      <p:sp>
        <p:nvSpPr>
          <p:cNvPr id="6" name="TextBox 5">
            <a:extLst>
              <a:ext uri="{FF2B5EF4-FFF2-40B4-BE49-F238E27FC236}">
                <a16:creationId xmlns:a16="http://schemas.microsoft.com/office/drawing/2014/main" id="{42C43569-6BAC-AF44-B9EB-988E38D8825C}"/>
              </a:ext>
            </a:extLst>
          </p:cNvPr>
          <p:cNvSpPr txBox="1"/>
          <p:nvPr/>
        </p:nvSpPr>
        <p:spPr>
          <a:xfrm>
            <a:off x="477077" y="3307571"/>
            <a:ext cx="10913165" cy="830997"/>
          </a:xfrm>
          <a:prstGeom prst="rect">
            <a:avLst/>
          </a:prstGeom>
          <a:noFill/>
        </p:spPr>
        <p:txBody>
          <a:bodyPr wrap="square" rtlCol="0">
            <a:spAutoFit/>
          </a:bodyPr>
          <a:lstStyle/>
          <a:p>
            <a:r>
              <a:rPr lang="zh-CN" altLang="en-US" sz="2400" dirty="0">
                <a:latin typeface="SimHei" panose="02010609060101010101" pitchFamily="49" charset="-122"/>
                <a:ea typeface="SimHei" panose="02010609060101010101" pitchFamily="49" charset="-122"/>
              </a:rPr>
              <a:t>在线分析（</a:t>
            </a:r>
            <a:r>
              <a:rPr lang="en-US" altLang="zh-CN" sz="2400" dirty="0">
                <a:latin typeface="SimHei" panose="02010609060101010101" pitchFamily="49" charset="-122"/>
                <a:ea typeface="SimHei" panose="02010609060101010101" pitchFamily="49" charset="-122"/>
              </a:rPr>
              <a:t>OLAP</a:t>
            </a:r>
            <a:r>
              <a:rPr lang="zh-CN" altLang="en-US" sz="2400" dirty="0">
                <a:latin typeface="SimHei" panose="02010609060101010101" pitchFamily="49" charset="-122"/>
                <a:ea typeface="SimHei" panose="02010609060101010101" pitchFamily="49" charset="-122"/>
              </a:rPr>
              <a:t>）：将数据实体的多项重要属性定义为多个维度，允许用户比较不同维度上的数据。可看成多位数据的分析工具，着重于查证假设。</a:t>
            </a:r>
            <a:endParaRPr lang="en-US" sz="2400" dirty="0">
              <a:latin typeface="SimHei" panose="02010609060101010101" pitchFamily="49" charset="-122"/>
              <a:ea typeface="SimHei" panose="02010609060101010101" pitchFamily="49" charset="-122"/>
            </a:endParaRPr>
          </a:p>
        </p:txBody>
      </p:sp>
      <p:sp>
        <p:nvSpPr>
          <p:cNvPr id="7" name="TextBox 6">
            <a:extLst>
              <a:ext uri="{FF2B5EF4-FFF2-40B4-BE49-F238E27FC236}">
                <a16:creationId xmlns:a16="http://schemas.microsoft.com/office/drawing/2014/main" id="{816D4150-7E1B-F74B-A617-87CA99930ED0}"/>
              </a:ext>
            </a:extLst>
          </p:cNvPr>
          <p:cNvSpPr txBox="1"/>
          <p:nvPr/>
        </p:nvSpPr>
        <p:spPr>
          <a:xfrm>
            <a:off x="477077" y="4758288"/>
            <a:ext cx="10138160" cy="461665"/>
          </a:xfrm>
          <a:prstGeom prst="rect">
            <a:avLst/>
          </a:prstGeom>
          <a:noFill/>
        </p:spPr>
        <p:txBody>
          <a:bodyPr wrap="square" rtlCol="0">
            <a:spAutoFit/>
          </a:bodyPr>
          <a:lstStyle/>
          <a:p>
            <a:r>
              <a:rPr lang="zh-CN" altLang="en-US" sz="2400" dirty="0">
                <a:latin typeface="SimHei" panose="02010609060101010101" pitchFamily="49" charset="-122"/>
                <a:ea typeface="SimHei" panose="02010609060101010101" pitchFamily="49" charset="-122"/>
              </a:rPr>
              <a:t>数据挖掘：通常不预设假设，侧重于主动发现数据隐藏的有用信息。</a:t>
            </a:r>
            <a:endParaRPr lang="en-US" sz="2400" dirty="0">
              <a:latin typeface="SimHei" panose="02010609060101010101" pitchFamily="49" charset="-122"/>
              <a:ea typeface="SimHei" panose="02010609060101010101" pitchFamily="49" charset="-122"/>
            </a:endParaRPr>
          </a:p>
        </p:txBody>
      </p:sp>
      <p:sp>
        <p:nvSpPr>
          <p:cNvPr id="8" name="Rectangle 7">
            <a:extLst>
              <a:ext uri="{FF2B5EF4-FFF2-40B4-BE49-F238E27FC236}">
                <a16:creationId xmlns:a16="http://schemas.microsoft.com/office/drawing/2014/main" id="{C5D981BD-E7D3-294B-B7FF-4BB0121F1F9A}"/>
              </a:ext>
            </a:extLst>
          </p:cNvPr>
          <p:cNvSpPr/>
          <p:nvPr/>
        </p:nvSpPr>
        <p:spPr>
          <a:xfrm>
            <a:off x="-15500" y="6423577"/>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9E4FA93D-DE05-D74F-A6CE-4188A7682D06}"/>
              </a:ext>
            </a:extLst>
          </p:cNvPr>
          <p:cNvSpPr/>
          <p:nvPr/>
        </p:nvSpPr>
        <p:spPr>
          <a:xfrm>
            <a:off x="-15500" y="-15498"/>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28144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454B55-F7F4-9A47-AC74-9A4D792A4813}"/>
              </a:ext>
            </a:extLst>
          </p:cNvPr>
          <p:cNvSpPr txBox="1"/>
          <p:nvPr/>
        </p:nvSpPr>
        <p:spPr>
          <a:xfrm>
            <a:off x="285747" y="449921"/>
            <a:ext cx="1620957"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数据分析</a:t>
            </a:r>
            <a:endParaRPr lang="en-US" altLang="zh-CN" sz="2800" dirty="0">
              <a:latin typeface="SimHei" panose="02010609060101010101" pitchFamily="49" charset="-122"/>
              <a:ea typeface="SimHei" panose="02010609060101010101" pitchFamily="49" charset="-122"/>
            </a:endParaRPr>
          </a:p>
        </p:txBody>
      </p:sp>
      <p:sp>
        <p:nvSpPr>
          <p:cNvPr id="2" name="TextBox 1">
            <a:extLst>
              <a:ext uri="{FF2B5EF4-FFF2-40B4-BE49-F238E27FC236}">
                <a16:creationId xmlns:a16="http://schemas.microsoft.com/office/drawing/2014/main" id="{D74F7673-C3ED-734D-AC01-D4CF5F975C4A}"/>
              </a:ext>
            </a:extLst>
          </p:cNvPr>
          <p:cNvSpPr txBox="1"/>
          <p:nvPr/>
        </p:nvSpPr>
        <p:spPr>
          <a:xfrm>
            <a:off x="1096228" y="1311966"/>
            <a:ext cx="2494594" cy="461665"/>
          </a:xfrm>
          <a:prstGeom prst="rect">
            <a:avLst/>
          </a:prstGeom>
          <a:noFill/>
        </p:spPr>
        <p:txBody>
          <a:bodyPr wrap="none" rtlCol="0">
            <a:spAutoFit/>
          </a:bodyPr>
          <a:lstStyle/>
          <a:p>
            <a:r>
              <a:rPr lang="en-US" altLang="zh-CN" sz="2400" dirty="0">
                <a:latin typeface="SimHei" panose="02010609060101010101" pitchFamily="49" charset="-122"/>
                <a:ea typeface="SimHei" panose="02010609060101010101" pitchFamily="49" charset="-122"/>
              </a:rPr>
              <a:t>1</a:t>
            </a:r>
            <a:r>
              <a:rPr lang="zh-CN" altLang="en-US" sz="2400" dirty="0">
                <a:latin typeface="SimHei" panose="02010609060101010101" pitchFamily="49" charset="-122"/>
                <a:ea typeface="SimHei" panose="02010609060101010101" pitchFamily="49" charset="-122"/>
              </a:rPr>
              <a:t>、统计分析方法</a:t>
            </a:r>
            <a:endParaRPr lang="en-US" sz="2400" dirty="0">
              <a:latin typeface="SimHei" panose="02010609060101010101" pitchFamily="49" charset="-122"/>
              <a:ea typeface="SimHei" panose="02010609060101010101" pitchFamily="49" charset="-122"/>
            </a:endParaRPr>
          </a:p>
        </p:txBody>
      </p:sp>
      <p:sp>
        <p:nvSpPr>
          <p:cNvPr id="3" name="TextBox 2">
            <a:extLst>
              <a:ext uri="{FF2B5EF4-FFF2-40B4-BE49-F238E27FC236}">
                <a16:creationId xmlns:a16="http://schemas.microsoft.com/office/drawing/2014/main" id="{9CF300BA-AA32-E540-9467-C0CFECD9F50F}"/>
              </a:ext>
            </a:extLst>
          </p:cNvPr>
          <p:cNvSpPr txBox="1"/>
          <p:nvPr/>
        </p:nvSpPr>
        <p:spPr>
          <a:xfrm>
            <a:off x="1096228" y="2353741"/>
            <a:ext cx="10134987" cy="830997"/>
          </a:xfrm>
          <a:prstGeom prst="rect">
            <a:avLst/>
          </a:prstGeom>
          <a:noFill/>
        </p:spPr>
        <p:txBody>
          <a:bodyPr wrap="square" rtlCol="0">
            <a:spAutoFit/>
          </a:bodyPr>
          <a:lstStyle/>
          <a:p>
            <a:r>
              <a:rPr lang="zh-CN" altLang="en-US" sz="2400" dirty="0">
                <a:latin typeface="SimHei" panose="02010609060101010101" pitchFamily="49" charset="-122"/>
                <a:ea typeface="SimHei" panose="02010609060101010101" pitchFamily="49" charset="-122"/>
              </a:rPr>
              <a:t>统计描述：应用统计特征、统计表和统计图等方法，对资料的数量特征级分布规律进行测定和描述。</a:t>
            </a:r>
            <a:endParaRPr lang="en-US" sz="2400" dirty="0">
              <a:latin typeface="SimHei" panose="02010609060101010101" pitchFamily="49" charset="-122"/>
              <a:ea typeface="SimHei" panose="02010609060101010101" pitchFamily="49" charset="-122"/>
            </a:endParaRPr>
          </a:p>
        </p:txBody>
      </p:sp>
      <p:sp>
        <p:nvSpPr>
          <p:cNvPr id="8" name="TextBox 7">
            <a:extLst>
              <a:ext uri="{FF2B5EF4-FFF2-40B4-BE49-F238E27FC236}">
                <a16:creationId xmlns:a16="http://schemas.microsoft.com/office/drawing/2014/main" id="{3048FFCC-77E9-0D41-BDF9-21171786F872}"/>
              </a:ext>
            </a:extLst>
          </p:cNvPr>
          <p:cNvSpPr txBox="1"/>
          <p:nvPr/>
        </p:nvSpPr>
        <p:spPr>
          <a:xfrm>
            <a:off x="1096226" y="3764849"/>
            <a:ext cx="10134989" cy="830997"/>
          </a:xfrm>
          <a:prstGeom prst="rect">
            <a:avLst/>
          </a:prstGeom>
          <a:noFill/>
        </p:spPr>
        <p:txBody>
          <a:bodyPr wrap="square" rtlCol="0">
            <a:spAutoFit/>
          </a:bodyPr>
          <a:lstStyle/>
          <a:p>
            <a:r>
              <a:rPr lang="zh-CN" altLang="en-US" sz="2400" dirty="0">
                <a:latin typeface="SimHei" panose="02010609060101010101" pitchFamily="49" charset="-122"/>
                <a:ea typeface="SimHei" panose="02010609060101010101" pitchFamily="49" charset="-122"/>
              </a:rPr>
              <a:t>统计推断：用概率方法判断数据之间是否存在某种关系及用样本统计特征来推测总体特征。</a:t>
            </a:r>
            <a:endParaRPr lang="en-US" sz="2400" dirty="0">
              <a:latin typeface="SimHei" panose="02010609060101010101" pitchFamily="49" charset="-122"/>
              <a:ea typeface="SimHei" panose="02010609060101010101" pitchFamily="49" charset="-122"/>
            </a:endParaRPr>
          </a:p>
        </p:txBody>
      </p:sp>
      <p:sp>
        <p:nvSpPr>
          <p:cNvPr id="9" name="TextBox 8">
            <a:extLst>
              <a:ext uri="{FF2B5EF4-FFF2-40B4-BE49-F238E27FC236}">
                <a16:creationId xmlns:a16="http://schemas.microsoft.com/office/drawing/2014/main" id="{EEC58B20-F7E2-304D-B981-D4DC8EE24354}"/>
              </a:ext>
            </a:extLst>
          </p:cNvPr>
          <p:cNvSpPr txBox="1"/>
          <p:nvPr/>
        </p:nvSpPr>
        <p:spPr>
          <a:xfrm>
            <a:off x="1906707" y="5067989"/>
            <a:ext cx="141577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参数估计</a:t>
            </a:r>
            <a:endParaRPr lang="en-US" sz="2400" dirty="0">
              <a:latin typeface="SimHei" panose="02010609060101010101" pitchFamily="49" charset="-122"/>
              <a:ea typeface="SimHei" panose="02010609060101010101" pitchFamily="49" charset="-122"/>
            </a:endParaRPr>
          </a:p>
        </p:txBody>
      </p:sp>
      <p:sp>
        <p:nvSpPr>
          <p:cNvPr id="10" name="TextBox 9">
            <a:extLst>
              <a:ext uri="{FF2B5EF4-FFF2-40B4-BE49-F238E27FC236}">
                <a16:creationId xmlns:a16="http://schemas.microsoft.com/office/drawing/2014/main" id="{6C54052A-3692-7B43-94FE-81F40C06F6E0}"/>
              </a:ext>
            </a:extLst>
          </p:cNvPr>
          <p:cNvSpPr txBox="1"/>
          <p:nvPr/>
        </p:nvSpPr>
        <p:spPr>
          <a:xfrm>
            <a:off x="1906707" y="5771285"/>
            <a:ext cx="141577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假设检验</a:t>
            </a:r>
            <a:endParaRPr lang="en-US" sz="2400" dirty="0">
              <a:latin typeface="SimHei" panose="02010609060101010101" pitchFamily="49" charset="-122"/>
              <a:ea typeface="SimHei" panose="02010609060101010101" pitchFamily="49" charset="-122"/>
            </a:endParaRPr>
          </a:p>
        </p:txBody>
      </p:sp>
      <p:sp>
        <p:nvSpPr>
          <p:cNvPr id="11" name="Rectangle 10">
            <a:extLst>
              <a:ext uri="{FF2B5EF4-FFF2-40B4-BE49-F238E27FC236}">
                <a16:creationId xmlns:a16="http://schemas.microsoft.com/office/drawing/2014/main" id="{70369553-78D4-3047-A747-305ABF6FAB60}"/>
              </a:ext>
            </a:extLst>
          </p:cNvPr>
          <p:cNvSpPr/>
          <p:nvPr/>
        </p:nvSpPr>
        <p:spPr>
          <a:xfrm>
            <a:off x="-15500" y="6423577"/>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62711E9-0200-484B-83BC-8C43EBF22716}"/>
              </a:ext>
            </a:extLst>
          </p:cNvPr>
          <p:cNvSpPr/>
          <p:nvPr/>
        </p:nvSpPr>
        <p:spPr>
          <a:xfrm>
            <a:off x="-15500" y="-15498"/>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9775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454B55-F7F4-9A47-AC74-9A4D792A4813}"/>
              </a:ext>
            </a:extLst>
          </p:cNvPr>
          <p:cNvSpPr txBox="1"/>
          <p:nvPr/>
        </p:nvSpPr>
        <p:spPr>
          <a:xfrm>
            <a:off x="285749" y="390114"/>
            <a:ext cx="1620957"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数据分析</a:t>
            </a:r>
            <a:endParaRPr lang="en-US" altLang="zh-CN" sz="2800" dirty="0">
              <a:latin typeface="SimHei" panose="02010609060101010101" pitchFamily="49" charset="-122"/>
              <a:ea typeface="SimHei" panose="02010609060101010101" pitchFamily="49" charset="-122"/>
            </a:endParaRPr>
          </a:p>
        </p:txBody>
      </p:sp>
      <p:sp>
        <p:nvSpPr>
          <p:cNvPr id="2" name="TextBox 1">
            <a:extLst>
              <a:ext uri="{FF2B5EF4-FFF2-40B4-BE49-F238E27FC236}">
                <a16:creationId xmlns:a16="http://schemas.microsoft.com/office/drawing/2014/main" id="{D74F7673-C3ED-734D-AC01-D4CF5F975C4A}"/>
              </a:ext>
            </a:extLst>
          </p:cNvPr>
          <p:cNvSpPr txBox="1"/>
          <p:nvPr/>
        </p:nvSpPr>
        <p:spPr>
          <a:xfrm>
            <a:off x="1096227" y="1125804"/>
            <a:ext cx="2800767" cy="461665"/>
          </a:xfrm>
          <a:prstGeom prst="rect">
            <a:avLst/>
          </a:prstGeom>
          <a:noFill/>
        </p:spPr>
        <p:txBody>
          <a:bodyPr wrap="none" rtlCol="0">
            <a:spAutoFit/>
          </a:bodyPr>
          <a:lstStyle/>
          <a:p>
            <a:r>
              <a:rPr lang="en-US" altLang="zh-CN" sz="2400" dirty="0">
                <a:latin typeface="SimHei" panose="02010609060101010101" pitchFamily="49" charset="-122"/>
                <a:ea typeface="SimHei" panose="02010609060101010101" pitchFamily="49" charset="-122"/>
              </a:rPr>
              <a:t>2</a:t>
            </a:r>
            <a:r>
              <a:rPr lang="zh-CN" altLang="en-US" sz="2400" dirty="0">
                <a:latin typeface="SimHei" panose="02010609060101010101" pitchFamily="49" charset="-122"/>
                <a:ea typeface="SimHei" panose="02010609060101010101" pitchFamily="49" charset="-122"/>
              </a:rPr>
              <a:t>、探索性数据分析</a:t>
            </a:r>
            <a:endParaRPr lang="en-US" sz="2400" dirty="0">
              <a:latin typeface="SimHei" panose="02010609060101010101" pitchFamily="49" charset="-122"/>
              <a:ea typeface="SimHei" panose="02010609060101010101" pitchFamily="49" charset="-122"/>
            </a:endParaRPr>
          </a:p>
        </p:txBody>
      </p:sp>
      <p:sp>
        <p:nvSpPr>
          <p:cNvPr id="6" name="TextBox 5">
            <a:extLst>
              <a:ext uri="{FF2B5EF4-FFF2-40B4-BE49-F238E27FC236}">
                <a16:creationId xmlns:a16="http://schemas.microsoft.com/office/drawing/2014/main" id="{C017DD92-9C77-0348-B6C0-4667A869673F}"/>
              </a:ext>
            </a:extLst>
          </p:cNvPr>
          <p:cNvSpPr txBox="1"/>
          <p:nvPr/>
        </p:nvSpPr>
        <p:spPr>
          <a:xfrm>
            <a:off x="1443351" y="1799939"/>
            <a:ext cx="9783486" cy="830997"/>
          </a:xfrm>
          <a:prstGeom prst="rect">
            <a:avLst/>
          </a:prstGeom>
          <a:noFill/>
        </p:spPr>
        <p:txBody>
          <a:bodyPr wrap="square" rtlCol="0">
            <a:spAutoFit/>
          </a:bodyPr>
          <a:lstStyle/>
          <a:p>
            <a:r>
              <a:rPr lang="zh-CN" altLang="en-US" sz="2400" dirty="0">
                <a:latin typeface="SimHei" panose="02010609060101010101" pitchFamily="49" charset="-122"/>
                <a:ea typeface="SimHei" panose="02010609060101010101" pitchFamily="49" charset="-122"/>
              </a:rPr>
              <a:t>从原始数据出发，不拘泥于模型假设，处理数据的方式灵活多样，更看重方法的稳定性，而不可以追求概率意义上的精确性</a:t>
            </a:r>
            <a:endParaRPr lang="en-US" sz="2400" dirty="0">
              <a:latin typeface="SimHei" panose="02010609060101010101" pitchFamily="49" charset="-122"/>
              <a:ea typeface="SimHei" panose="02010609060101010101" pitchFamily="49" charset="-122"/>
            </a:endParaRPr>
          </a:p>
        </p:txBody>
      </p:sp>
      <p:sp>
        <p:nvSpPr>
          <p:cNvPr id="7" name="TextBox 6">
            <a:extLst>
              <a:ext uri="{FF2B5EF4-FFF2-40B4-BE49-F238E27FC236}">
                <a16:creationId xmlns:a16="http://schemas.microsoft.com/office/drawing/2014/main" id="{2BB851B4-8412-A741-B5C3-263E9D5A7C46}"/>
              </a:ext>
            </a:extLst>
          </p:cNvPr>
          <p:cNvSpPr txBox="1"/>
          <p:nvPr/>
        </p:nvSpPr>
        <p:spPr>
          <a:xfrm>
            <a:off x="1443351" y="3034542"/>
            <a:ext cx="9783486" cy="830997"/>
          </a:xfrm>
          <a:prstGeom prst="rect">
            <a:avLst/>
          </a:prstGeom>
          <a:noFill/>
        </p:spPr>
        <p:txBody>
          <a:bodyPr wrap="square" rtlCol="0">
            <a:spAutoFit/>
          </a:bodyPr>
          <a:lstStyle/>
          <a:p>
            <a:r>
              <a:rPr lang="zh-CN" altLang="en-US" sz="2400" dirty="0">
                <a:latin typeface="SimHei" panose="02010609060101010101" pitchFamily="49" charset="-122"/>
                <a:ea typeface="SimHei" panose="02010609060101010101" pitchFamily="49" charset="-122"/>
              </a:rPr>
              <a:t>分析工具简单直观，利用可视化工具揭示数据中隐含的信息，并发现其特点</a:t>
            </a:r>
            <a:endParaRPr lang="en-US" sz="2400" dirty="0">
              <a:latin typeface="SimHei" panose="02010609060101010101" pitchFamily="49" charset="-122"/>
              <a:ea typeface="SimHei" panose="02010609060101010101" pitchFamily="49" charset="-122"/>
            </a:endParaRPr>
          </a:p>
        </p:txBody>
      </p:sp>
      <p:sp>
        <p:nvSpPr>
          <p:cNvPr id="11" name="Rectangle 10">
            <a:extLst>
              <a:ext uri="{FF2B5EF4-FFF2-40B4-BE49-F238E27FC236}">
                <a16:creationId xmlns:a16="http://schemas.microsoft.com/office/drawing/2014/main" id="{2B8A564C-2026-2948-B355-71BE93F4E4E9}"/>
              </a:ext>
            </a:extLst>
          </p:cNvPr>
          <p:cNvSpPr/>
          <p:nvPr/>
        </p:nvSpPr>
        <p:spPr>
          <a:xfrm>
            <a:off x="1443351" y="4106907"/>
            <a:ext cx="6096000" cy="2123658"/>
          </a:xfrm>
          <a:prstGeom prst="rect">
            <a:avLst/>
          </a:prstGeom>
        </p:spPr>
        <p:txBody>
          <a:bodyPr>
            <a:spAutoFit/>
          </a:bodyPr>
          <a:lstStyle/>
          <a:p>
            <a:pPr defTabSz="0">
              <a:spcBef>
                <a:spcPct val="50000"/>
              </a:spcBef>
            </a:pPr>
            <a:r>
              <a:rPr lang="zh-CN" altLang="en-US" sz="2400" dirty="0">
                <a:latin typeface="黑体" pitchFamily="49" charset="-122"/>
                <a:ea typeface="黑体" pitchFamily="49" charset="-122"/>
                <a:sym typeface="Calibri" pitchFamily="34" charset="0"/>
              </a:rPr>
              <a:t>探索式数据分析中的可视化方法分类：</a:t>
            </a:r>
          </a:p>
          <a:p>
            <a:pPr lvl="2" defTabSz="0">
              <a:spcBef>
                <a:spcPct val="50000"/>
              </a:spcBef>
            </a:pPr>
            <a:r>
              <a:rPr lang="zh-CN" altLang="en-US" sz="2400" dirty="0">
                <a:latin typeface="黑体" pitchFamily="49" charset="-122"/>
                <a:ea typeface="黑体" pitchFamily="49" charset="-122"/>
                <a:sym typeface="Calibri" pitchFamily="34" charset="0"/>
              </a:rPr>
              <a:t>原始数据绘图</a:t>
            </a:r>
          </a:p>
          <a:p>
            <a:pPr lvl="2" defTabSz="0">
              <a:spcBef>
                <a:spcPct val="50000"/>
              </a:spcBef>
            </a:pPr>
            <a:r>
              <a:rPr lang="zh-CN" altLang="en-US" sz="2400" dirty="0">
                <a:latin typeface="黑体" pitchFamily="49" charset="-122"/>
                <a:ea typeface="黑体" pitchFamily="49" charset="-122"/>
                <a:sym typeface="Calibri" pitchFamily="34" charset="0"/>
              </a:rPr>
              <a:t>简单统计值标绘</a:t>
            </a:r>
          </a:p>
          <a:p>
            <a:pPr lvl="2" defTabSz="0">
              <a:spcBef>
                <a:spcPct val="50000"/>
              </a:spcBef>
            </a:pPr>
            <a:r>
              <a:rPr lang="zh-CN" altLang="en-US" sz="2400" dirty="0">
                <a:latin typeface="黑体" pitchFamily="49" charset="-122"/>
                <a:ea typeface="黑体" pitchFamily="49" charset="-122"/>
                <a:sym typeface="Calibri" pitchFamily="34" charset="0"/>
              </a:rPr>
              <a:t>多视图协调关联</a:t>
            </a:r>
            <a:endParaRPr lang="en-US" sz="2400" dirty="0"/>
          </a:p>
        </p:txBody>
      </p:sp>
      <p:sp>
        <p:nvSpPr>
          <p:cNvPr id="8" name="Rectangle 7">
            <a:extLst>
              <a:ext uri="{FF2B5EF4-FFF2-40B4-BE49-F238E27FC236}">
                <a16:creationId xmlns:a16="http://schemas.microsoft.com/office/drawing/2014/main" id="{2B13D9A2-7093-504A-8AB9-256EA2023C2C}"/>
              </a:ext>
            </a:extLst>
          </p:cNvPr>
          <p:cNvSpPr/>
          <p:nvPr/>
        </p:nvSpPr>
        <p:spPr>
          <a:xfrm>
            <a:off x="-15500" y="6423577"/>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89226E2-B677-694F-AB6D-0229958BEF74}"/>
              </a:ext>
            </a:extLst>
          </p:cNvPr>
          <p:cNvSpPr/>
          <p:nvPr/>
        </p:nvSpPr>
        <p:spPr>
          <a:xfrm>
            <a:off x="-15500" y="-15498"/>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57337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7DADEC-A504-1243-A8FA-F6D8B133B629}"/>
              </a:ext>
            </a:extLst>
          </p:cNvPr>
          <p:cNvSpPr txBox="1"/>
          <p:nvPr/>
        </p:nvSpPr>
        <p:spPr>
          <a:xfrm>
            <a:off x="220718" y="403763"/>
            <a:ext cx="1620957"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数据分析</a:t>
            </a:r>
            <a:endParaRPr lang="en-US" altLang="zh-CN" sz="2800" dirty="0">
              <a:latin typeface="SimHei" panose="02010609060101010101" pitchFamily="49" charset="-122"/>
              <a:ea typeface="SimHei" panose="02010609060101010101" pitchFamily="49" charset="-122"/>
            </a:endParaRPr>
          </a:p>
        </p:txBody>
      </p:sp>
      <p:pic>
        <p:nvPicPr>
          <p:cNvPr id="5" name="Picture 2" descr="Z:\信息可视化课程建设\Class3\materials\movie_guiji.png">
            <a:extLst>
              <a:ext uri="{FF2B5EF4-FFF2-40B4-BE49-F238E27FC236}">
                <a16:creationId xmlns:a16="http://schemas.microsoft.com/office/drawing/2014/main" id="{E82B7C88-913D-8E4F-BAA4-D12F20CF96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024" y="941819"/>
            <a:ext cx="4181475" cy="415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图片 5" descr="C:\Documents and Settings\icie\桌面\bar_combined.png">
            <a:extLst>
              <a:ext uri="{FF2B5EF4-FFF2-40B4-BE49-F238E27FC236}">
                <a16:creationId xmlns:a16="http://schemas.microsoft.com/office/drawing/2014/main" id="{C1AA2DDD-CB1B-194B-8147-5E7E702DEE34}"/>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9135" y="1108215"/>
            <a:ext cx="6855794" cy="19539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图片 5" descr="pie chart screenshot">
            <a:extLst>
              <a:ext uri="{FF2B5EF4-FFF2-40B4-BE49-F238E27FC236}">
                <a16:creationId xmlns:a16="http://schemas.microsoft.com/office/drawing/2014/main" id="{F3648C99-9D7F-234E-B219-97CE4EB151D3}"/>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8532" y="3269838"/>
            <a:ext cx="3530224" cy="2570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7198" descr="apple:Users:icie:Desktop:Screen Shot 2012-08-09 at 5.22.06 PM.png">
            <a:extLst>
              <a:ext uri="{FF2B5EF4-FFF2-40B4-BE49-F238E27FC236}">
                <a16:creationId xmlns:a16="http://schemas.microsoft.com/office/drawing/2014/main" id="{0E0E9E15-FC07-3F4F-A575-B7E4EF70DE88}"/>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5449" y="3837653"/>
            <a:ext cx="4766124" cy="2570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图片 5" descr="Z:\第三章数据\contourplot_combined.png">
            <a:extLst>
              <a:ext uri="{FF2B5EF4-FFF2-40B4-BE49-F238E27FC236}">
                <a16:creationId xmlns:a16="http://schemas.microsoft.com/office/drawing/2014/main" id="{1DBA6F13-CFF6-B049-A02D-EFECD711D6DD}"/>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46588" y="1703524"/>
            <a:ext cx="8159750" cy="3224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 name="图片 5" descr="Z:\第三章数据\sparkline.png">
            <a:extLst>
              <a:ext uri="{FF2B5EF4-FFF2-40B4-BE49-F238E27FC236}">
                <a16:creationId xmlns:a16="http://schemas.microsoft.com/office/drawing/2014/main" id="{B0E84C78-F5C5-7E48-90A2-60A0D1BFDB5C}"/>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97615" y="3070937"/>
            <a:ext cx="6380163" cy="155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 name="图片 5" descr="Z:\第三章数据\scatter_matrix_combined.png">
            <a:extLst>
              <a:ext uri="{FF2B5EF4-FFF2-40B4-BE49-F238E27FC236}">
                <a16:creationId xmlns:a16="http://schemas.microsoft.com/office/drawing/2014/main" id="{F5133054-01AE-A742-9598-CB24479FE3CB}"/>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85986" y="1331897"/>
            <a:ext cx="6942138" cy="4425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 name="图片 5" descr="Z:\第三章数据\venn_combined.png">
            <a:extLst>
              <a:ext uri="{FF2B5EF4-FFF2-40B4-BE49-F238E27FC236}">
                <a16:creationId xmlns:a16="http://schemas.microsoft.com/office/drawing/2014/main" id="{B55438C1-1C82-454D-B652-2DF6D26E0D55}"/>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7116" y="4545511"/>
            <a:ext cx="6515832" cy="1846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 name="TextBox 14">
            <a:extLst>
              <a:ext uri="{FF2B5EF4-FFF2-40B4-BE49-F238E27FC236}">
                <a16:creationId xmlns:a16="http://schemas.microsoft.com/office/drawing/2014/main" id="{B5A4FD26-DEEE-E54C-A7C4-3C15469F1553}"/>
              </a:ext>
            </a:extLst>
          </p:cNvPr>
          <p:cNvSpPr txBox="1"/>
          <p:nvPr/>
        </p:nvSpPr>
        <p:spPr>
          <a:xfrm>
            <a:off x="4850296" y="775252"/>
            <a:ext cx="2031325"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简单数据绘图</a:t>
            </a:r>
            <a:endParaRPr lang="en-US" sz="2400" dirty="0">
              <a:latin typeface="SimHei" panose="02010609060101010101" pitchFamily="49" charset="-122"/>
              <a:ea typeface="SimHei" panose="02010609060101010101" pitchFamily="49" charset="-122"/>
            </a:endParaRPr>
          </a:p>
        </p:txBody>
      </p:sp>
      <p:pic>
        <p:nvPicPr>
          <p:cNvPr id="12" name="图片 5">
            <a:extLst>
              <a:ext uri="{FF2B5EF4-FFF2-40B4-BE49-F238E27FC236}">
                <a16:creationId xmlns:a16="http://schemas.microsoft.com/office/drawing/2014/main" id="{9C887D0D-BE2A-A04B-898D-122B02FD1339}"/>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77393" y="1397847"/>
            <a:ext cx="5040313" cy="4484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 name="Rectangle 12">
            <a:extLst>
              <a:ext uri="{FF2B5EF4-FFF2-40B4-BE49-F238E27FC236}">
                <a16:creationId xmlns:a16="http://schemas.microsoft.com/office/drawing/2014/main" id="{EFCFD58D-1182-594C-B323-BF8652A09D84}"/>
              </a:ext>
            </a:extLst>
          </p:cNvPr>
          <p:cNvSpPr/>
          <p:nvPr/>
        </p:nvSpPr>
        <p:spPr>
          <a:xfrm>
            <a:off x="-15500" y="6423577"/>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37C1674-3A45-F946-999C-B7D705526BBA}"/>
              </a:ext>
            </a:extLst>
          </p:cNvPr>
          <p:cNvSpPr/>
          <p:nvPr/>
        </p:nvSpPr>
        <p:spPr>
          <a:xfrm>
            <a:off x="-15500" y="-15498"/>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5333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linds(horizontal)">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linds(horizontal)">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blinds(horizontal)">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blinds(horizontal)">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FE06BD-4B14-1741-B5C9-FC3CDBB93FE9}"/>
              </a:ext>
            </a:extLst>
          </p:cNvPr>
          <p:cNvSpPr txBox="1"/>
          <p:nvPr/>
        </p:nvSpPr>
        <p:spPr>
          <a:xfrm>
            <a:off x="285750" y="449921"/>
            <a:ext cx="1620957"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数据基础</a:t>
            </a:r>
            <a:endParaRPr lang="en-US" sz="2800" dirty="0">
              <a:latin typeface="SimHei" panose="02010609060101010101" pitchFamily="49" charset="-122"/>
              <a:ea typeface="SimHei" panose="02010609060101010101" pitchFamily="49" charset="-122"/>
            </a:endParaRPr>
          </a:p>
        </p:txBody>
      </p:sp>
      <p:sp>
        <p:nvSpPr>
          <p:cNvPr id="5" name="TextBox 4">
            <a:extLst>
              <a:ext uri="{FF2B5EF4-FFF2-40B4-BE49-F238E27FC236}">
                <a16:creationId xmlns:a16="http://schemas.microsoft.com/office/drawing/2014/main" id="{40147377-633B-8A47-8287-1E5EE3BCA7F4}"/>
              </a:ext>
            </a:extLst>
          </p:cNvPr>
          <p:cNvSpPr txBox="1"/>
          <p:nvPr/>
        </p:nvSpPr>
        <p:spPr>
          <a:xfrm>
            <a:off x="981075" y="1466850"/>
            <a:ext cx="10229850" cy="4462760"/>
          </a:xfrm>
          <a:prstGeom prst="rect">
            <a:avLst/>
          </a:prstGeom>
          <a:noFill/>
        </p:spPr>
        <p:txBody>
          <a:bodyPr wrap="square" rtlCol="0">
            <a:spAutoFit/>
          </a:bodyPr>
          <a:lstStyle/>
          <a:p>
            <a:r>
              <a:rPr lang="en-US" altLang="zh-CN" sz="2800" dirty="0">
                <a:latin typeface="SimHei" panose="02010609060101010101" pitchFamily="49" charset="-122"/>
                <a:ea typeface="SimHei" panose="02010609060101010101" pitchFamily="49" charset="-122"/>
              </a:rPr>
              <a:t>	</a:t>
            </a:r>
            <a:r>
              <a:rPr lang="zh-CN" altLang="en-US" sz="2800" dirty="0">
                <a:latin typeface="SimHei" panose="02010609060101010101" pitchFamily="49" charset="-122"/>
                <a:ea typeface="SimHei" panose="02010609060101010101" pitchFamily="49" charset="-122"/>
              </a:rPr>
              <a:t>现实生活中常见的</a:t>
            </a:r>
            <a:r>
              <a:rPr lang="zh-CN" altLang="en-US" sz="2800" b="1" dirty="0">
                <a:latin typeface="SimHei" panose="02010609060101010101" pitchFamily="49" charset="-122"/>
                <a:ea typeface="SimHei" panose="02010609060101010101" pitchFamily="49" charset="-122"/>
              </a:rPr>
              <a:t>数据集合</a:t>
            </a:r>
            <a:r>
              <a:rPr lang="zh-CN" altLang="en-US" sz="2800" dirty="0">
                <a:latin typeface="SimHei" panose="02010609060101010101" pitchFamily="49" charset="-122"/>
                <a:ea typeface="SimHei" panose="02010609060101010101" pitchFamily="49" charset="-122"/>
              </a:rPr>
              <a:t>包括各种表格、文本语料库和社会关系网络等。这些数据集合中包含以</a:t>
            </a:r>
            <a:r>
              <a:rPr lang="zh-CN" altLang="en-US" sz="2800" b="1" dirty="0">
                <a:latin typeface="SimHei" panose="02010609060101010101" pitchFamily="49" charset="-122"/>
                <a:ea typeface="SimHei" panose="02010609060101010101" pitchFamily="49" charset="-122"/>
              </a:rPr>
              <a:t>数据对象</a:t>
            </a:r>
            <a:r>
              <a:rPr lang="zh-CN" altLang="en-US" sz="2800" dirty="0">
                <a:latin typeface="SimHei" panose="02010609060101010101" pitchFamily="49" charset="-122"/>
                <a:ea typeface="SimHei" panose="02010609060101010101" pitchFamily="49" charset="-122"/>
              </a:rPr>
              <a:t>或</a:t>
            </a:r>
            <a:r>
              <a:rPr lang="zh-CN" altLang="en-US" sz="2800" b="1" dirty="0">
                <a:latin typeface="SimHei" panose="02010609060101010101" pitchFamily="49" charset="-122"/>
                <a:ea typeface="SimHei" panose="02010609060101010101" pitchFamily="49" charset="-122"/>
              </a:rPr>
              <a:t>数据记录</a:t>
            </a:r>
            <a:r>
              <a:rPr lang="zh-CN" altLang="en-US" sz="2800" dirty="0">
                <a:latin typeface="SimHei" panose="02010609060101010101" pitchFamily="49" charset="-122"/>
                <a:ea typeface="SimHei" panose="02010609060101010101" pitchFamily="49" charset="-122"/>
              </a:rPr>
              <a:t>出现的多个</a:t>
            </a:r>
            <a:r>
              <a:rPr lang="zh-CN" altLang="en-US" sz="2800" b="1" dirty="0">
                <a:latin typeface="SimHei" panose="02010609060101010101" pitchFamily="49" charset="-122"/>
                <a:ea typeface="SimHei" panose="02010609060101010101" pitchFamily="49" charset="-122"/>
              </a:rPr>
              <a:t>数据实体</a:t>
            </a:r>
            <a:r>
              <a:rPr lang="zh-CN" altLang="en-US" sz="2800" dirty="0">
                <a:latin typeface="SimHei" panose="02010609060101010101" pitchFamily="49" charset="-122"/>
                <a:ea typeface="SimHei" panose="02010609060101010101" pitchFamily="49" charset="-122"/>
              </a:rPr>
              <a:t>。</a:t>
            </a:r>
            <a:endParaRPr lang="en-US" altLang="zh-CN" sz="2800" dirty="0">
              <a:latin typeface="SimHei" panose="02010609060101010101" pitchFamily="49" charset="-122"/>
              <a:ea typeface="SimHei" panose="02010609060101010101" pitchFamily="49" charset="-122"/>
            </a:endParaRPr>
          </a:p>
          <a:p>
            <a:r>
              <a:rPr lang="en-US" altLang="zh-CN" sz="2400" dirty="0">
                <a:solidFill>
                  <a:schemeClr val="tx1">
                    <a:lumMod val="65000"/>
                    <a:lumOff val="35000"/>
                  </a:schemeClr>
                </a:solidFill>
                <a:latin typeface="SimHei" panose="02010609060101010101" pitchFamily="49" charset="-122"/>
                <a:ea typeface="SimHei" panose="02010609060101010101" pitchFamily="49" charset="-122"/>
              </a:rPr>
              <a:t>	</a:t>
            </a:r>
            <a:r>
              <a:rPr lang="zh-CN" altLang="en-US" sz="2400" dirty="0">
                <a:solidFill>
                  <a:schemeClr val="tx1">
                    <a:lumMod val="50000"/>
                    <a:lumOff val="50000"/>
                  </a:schemeClr>
                </a:solidFill>
                <a:latin typeface="SimHei" panose="02010609060101010101" pitchFamily="49" charset="-122"/>
                <a:ea typeface="SimHei" panose="02010609060101010101" pitchFamily="49" charset="-122"/>
              </a:rPr>
              <a:t>例如，某公司的全年销售记录相当于一个包含多条详细销售记录的</a:t>
            </a:r>
            <a:r>
              <a:rPr lang="zh-CN" altLang="en-US" sz="2400" b="1" dirty="0">
                <a:solidFill>
                  <a:schemeClr val="tx1">
                    <a:lumMod val="50000"/>
                    <a:lumOff val="50000"/>
                  </a:schemeClr>
                </a:solidFill>
                <a:latin typeface="SimHei" panose="02010609060101010101" pitchFamily="49" charset="-122"/>
                <a:ea typeface="SimHei" panose="02010609060101010101" pitchFamily="49" charset="-122"/>
              </a:rPr>
              <a:t>数据集</a:t>
            </a:r>
            <a:r>
              <a:rPr lang="zh-CN" altLang="en-US" sz="2400" dirty="0">
                <a:solidFill>
                  <a:schemeClr val="tx1">
                    <a:lumMod val="50000"/>
                    <a:lumOff val="50000"/>
                  </a:schemeClr>
                </a:solidFill>
                <a:latin typeface="SimHei" panose="02010609060101010101" pitchFamily="49" charset="-122"/>
                <a:ea typeface="SimHei" panose="02010609060101010101" pitchFamily="49" charset="-122"/>
              </a:rPr>
              <a:t>，而每条详细销售记录则是一个</a:t>
            </a:r>
            <a:r>
              <a:rPr lang="zh-CN" altLang="en-US" sz="2400" b="1" dirty="0">
                <a:solidFill>
                  <a:schemeClr val="tx1">
                    <a:lumMod val="50000"/>
                    <a:lumOff val="50000"/>
                  </a:schemeClr>
                </a:solidFill>
                <a:latin typeface="SimHei" panose="02010609060101010101" pitchFamily="49" charset="-122"/>
                <a:ea typeface="SimHei" panose="02010609060101010101" pitchFamily="49" charset="-122"/>
              </a:rPr>
              <a:t>数据对象</a:t>
            </a:r>
            <a:r>
              <a:rPr lang="zh-CN" altLang="en-US" sz="2400" dirty="0">
                <a:solidFill>
                  <a:schemeClr val="tx1">
                    <a:lumMod val="50000"/>
                    <a:lumOff val="50000"/>
                  </a:schemeClr>
                </a:solidFill>
                <a:latin typeface="SimHei" panose="02010609060101010101" pitchFamily="49" charset="-122"/>
                <a:ea typeface="SimHei" panose="02010609060101010101" pitchFamily="49" charset="-122"/>
              </a:rPr>
              <a:t>。</a:t>
            </a:r>
            <a:endParaRPr lang="en-US" altLang="zh-CN" sz="2400" dirty="0">
              <a:solidFill>
                <a:schemeClr val="tx1">
                  <a:lumMod val="50000"/>
                  <a:lumOff val="50000"/>
                </a:schemeClr>
              </a:solidFill>
              <a:latin typeface="SimHei" panose="02010609060101010101" pitchFamily="49" charset="-122"/>
              <a:ea typeface="SimHei" panose="02010609060101010101" pitchFamily="49" charset="-122"/>
            </a:endParaRPr>
          </a:p>
          <a:p>
            <a:endParaRPr lang="en-US" altLang="zh-CN" sz="2400" dirty="0">
              <a:solidFill>
                <a:schemeClr val="tx1">
                  <a:lumMod val="65000"/>
                  <a:lumOff val="35000"/>
                </a:schemeClr>
              </a:solidFill>
              <a:latin typeface="SimHei" panose="02010609060101010101" pitchFamily="49" charset="-122"/>
              <a:ea typeface="SimHei" panose="02010609060101010101" pitchFamily="49" charset="-122"/>
            </a:endParaRPr>
          </a:p>
          <a:p>
            <a:r>
              <a:rPr lang="en-US" altLang="zh-CN" sz="2800" dirty="0">
                <a:latin typeface="SimHei" panose="02010609060101010101" pitchFamily="49" charset="-122"/>
                <a:ea typeface="SimHei" panose="02010609060101010101" pitchFamily="49" charset="-122"/>
              </a:rPr>
              <a:t>	</a:t>
            </a:r>
            <a:r>
              <a:rPr lang="zh-CN" altLang="en-US" sz="2800" b="1" dirty="0">
                <a:latin typeface="SimHei" panose="02010609060101010101" pitchFamily="49" charset="-122"/>
                <a:ea typeface="SimHei" panose="02010609060101010101" pitchFamily="49" charset="-122"/>
              </a:rPr>
              <a:t>数据对象</a:t>
            </a:r>
            <a:r>
              <a:rPr lang="zh-CN" altLang="en-US" sz="2800" dirty="0">
                <a:latin typeface="SimHei" panose="02010609060101010101" pitchFamily="49" charset="-122"/>
                <a:ea typeface="SimHei" panose="02010609060101010101" pitchFamily="49" charset="-122"/>
              </a:rPr>
              <a:t>往往包含一个或多个描述的数据对象特征的量，即</a:t>
            </a:r>
            <a:r>
              <a:rPr lang="zh-CN" altLang="en-US" sz="2800" b="1" dirty="0">
                <a:latin typeface="SimHei" panose="02010609060101010101" pitchFamily="49" charset="-122"/>
                <a:ea typeface="SimHei" panose="02010609060101010101" pitchFamily="49" charset="-122"/>
              </a:rPr>
              <a:t>属性</a:t>
            </a:r>
            <a:r>
              <a:rPr lang="zh-CN" altLang="en-US" sz="2800" dirty="0">
                <a:latin typeface="SimHei" panose="02010609060101010101" pitchFamily="49" charset="-122"/>
                <a:ea typeface="SimHei" panose="02010609060101010101" pitchFamily="49" charset="-122"/>
              </a:rPr>
              <a:t>。</a:t>
            </a:r>
            <a:endParaRPr lang="en-US" altLang="zh-CN" sz="2800" dirty="0">
              <a:latin typeface="SimHei" panose="02010609060101010101" pitchFamily="49" charset="-122"/>
              <a:ea typeface="SimHei" panose="02010609060101010101" pitchFamily="49" charset="-122"/>
            </a:endParaRPr>
          </a:p>
          <a:p>
            <a:r>
              <a:rPr lang="en-US" altLang="zh-CN" sz="2400" dirty="0">
                <a:solidFill>
                  <a:schemeClr val="tx1">
                    <a:lumMod val="75000"/>
                    <a:lumOff val="25000"/>
                  </a:schemeClr>
                </a:solidFill>
                <a:latin typeface="SimHei" panose="02010609060101010101" pitchFamily="49" charset="-122"/>
                <a:ea typeface="SimHei" panose="02010609060101010101" pitchFamily="49" charset="-122"/>
              </a:rPr>
              <a:t>	</a:t>
            </a:r>
            <a:r>
              <a:rPr lang="zh-CN" altLang="en-US" sz="2400" dirty="0">
                <a:solidFill>
                  <a:schemeClr val="tx1">
                    <a:lumMod val="50000"/>
                    <a:lumOff val="50000"/>
                  </a:schemeClr>
                </a:solidFill>
                <a:latin typeface="SimHei" panose="02010609060101010101" pitchFamily="49" charset="-122"/>
                <a:ea typeface="SimHei" panose="02010609060101010101" pitchFamily="49" charset="-122"/>
              </a:rPr>
              <a:t>例如，在销售记录实例中，每条销售记录包含多个字段，如交易时间、单价、金额、数量等，这些字段描述了一个数据对象的</a:t>
            </a:r>
            <a:r>
              <a:rPr lang="zh-CN" altLang="en-US" sz="2400" b="1" dirty="0">
                <a:solidFill>
                  <a:schemeClr val="tx1">
                    <a:lumMod val="50000"/>
                    <a:lumOff val="50000"/>
                  </a:schemeClr>
                </a:solidFill>
                <a:latin typeface="SimHei" panose="02010609060101010101" pitchFamily="49" charset="-122"/>
                <a:ea typeface="SimHei" panose="02010609060101010101" pitchFamily="49" charset="-122"/>
              </a:rPr>
              <a:t>总体特征</a:t>
            </a:r>
            <a:r>
              <a:rPr lang="zh-CN" altLang="en-US" sz="2400" dirty="0">
                <a:solidFill>
                  <a:schemeClr val="tx1">
                    <a:lumMod val="50000"/>
                    <a:lumOff val="50000"/>
                  </a:schemeClr>
                </a:solidFill>
                <a:latin typeface="SimHei" panose="02010609060101010101" pitchFamily="49" charset="-122"/>
                <a:ea typeface="SimHei" panose="02010609060101010101" pitchFamily="49" charset="-122"/>
              </a:rPr>
              <a:t>，每一个字段都是该数据对象的一个</a:t>
            </a:r>
            <a:r>
              <a:rPr lang="zh-CN" altLang="en-US" sz="2400" b="1" dirty="0">
                <a:solidFill>
                  <a:schemeClr val="tx1">
                    <a:lumMod val="50000"/>
                    <a:lumOff val="50000"/>
                  </a:schemeClr>
                </a:solidFill>
                <a:latin typeface="SimHei" panose="02010609060101010101" pitchFamily="49" charset="-122"/>
                <a:ea typeface="SimHei" panose="02010609060101010101" pitchFamily="49" charset="-122"/>
              </a:rPr>
              <a:t>属性</a:t>
            </a:r>
            <a:r>
              <a:rPr lang="zh-CN" altLang="en-US" sz="2400" dirty="0">
                <a:solidFill>
                  <a:schemeClr val="tx1">
                    <a:lumMod val="50000"/>
                    <a:lumOff val="50000"/>
                  </a:schemeClr>
                </a:solidFill>
                <a:latin typeface="SimHei" panose="02010609060101010101" pitchFamily="49" charset="-122"/>
                <a:ea typeface="SimHei" panose="02010609060101010101" pitchFamily="49" charset="-122"/>
              </a:rPr>
              <a:t>，代表数据对象某一方面的特征。</a:t>
            </a:r>
            <a:endParaRPr lang="en-US" altLang="zh-CN" sz="2400" dirty="0">
              <a:solidFill>
                <a:schemeClr val="tx1">
                  <a:lumMod val="50000"/>
                  <a:lumOff val="50000"/>
                </a:schemeClr>
              </a:solidFill>
              <a:latin typeface="SimHei" panose="02010609060101010101" pitchFamily="49" charset="-122"/>
              <a:ea typeface="SimHei" panose="02010609060101010101" pitchFamily="49" charset="-122"/>
            </a:endParaRPr>
          </a:p>
        </p:txBody>
      </p:sp>
      <p:sp>
        <p:nvSpPr>
          <p:cNvPr id="6" name="Rectangle 5">
            <a:extLst>
              <a:ext uri="{FF2B5EF4-FFF2-40B4-BE49-F238E27FC236}">
                <a16:creationId xmlns:a16="http://schemas.microsoft.com/office/drawing/2014/main" id="{AE3383E9-DAFB-C54F-9B91-69CAF93841E1}"/>
              </a:ext>
            </a:extLst>
          </p:cNvPr>
          <p:cNvSpPr/>
          <p:nvPr/>
        </p:nvSpPr>
        <p:spPr>
          <a:xfrm>
            <a:off x="-15500" y="6423577"/>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C71D08E-B571-A14F-A70D-34C9A42C493D}"/>
              </a:ext>
            </a:extLst>
          </p:cNvPr>
          <p:cNvSpPr/>
          <p:nvPr/>
        </p:nvSpPr>
        <p:spPr>
          <a:xfrm>
            <a:off x="-15500" y="-15498"/>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9673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D69FAF6-0575-5B42-B776-E94EB7E7677C}"/>
              </a:ext>
            </a:extLst>
          </p:cNvPr>
          <p:cNvSpPr txBox="1"/>
          <p:nvPr/>
        </p:nvSpPr>
        <p:spPr>
          <a:xfrm>
            <a:off x="277586" y="486648"/>
            <a:ext cx="1620957"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数据分析</a:t>
            </a:r>
            <a:endParaRPr lang="en-US" altLang="zh-CN" sz="2800" dirty="0">
              <a:latin typeface="SimHei" panose="02010609060101010101" pitchFamily="49" charset="-122"/>
              <a:ea typeface="SimHei" panose="02010609060101010101" pitchFamily="49" charset="-122"/>
            </a:endParaRPr>
          </a:p>
        </p:txBody>
      </p:sp>
      <p:sp>
        <p:nvSpPr>
          <p:cNvPr id="6" name="TextBox 5">
            <a:extLst>
              <a:ext uri="{FF2B5EF4-FFF2-40B4-BE49-F238E27FC236}">
                <a16:creationId xmlns:a16="http://schemas.microsoft.com/office/drawing/2014/main" id="{978537BC-3AE7-C046-AF5D-5DDE07798EAF}"/>
              </a:ext>
            </a:extLst>
          </p:cNvPr>
          <p:cNvSpPr txBox="1"/>
          <p:nvPr/>
        </p:nvSpPr>
        <p:spPr>
          <a:xfrm>
            <a:off x="4850296" y="775252"/>
            <a:ext cx="233910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简单统计值标绘</a:t>
            </a:r>
            <a:endParaRPr lang="en-US" sz="2400" dirty="0">
              <a:latin typeface="SimHei" panose="02010609060101010101" pitchFamily="49" charset="-122"/>
              <a:ea typeface="SimHei" panose="02010609060101010101" pitchFamily="49" charset="-122"/>
            </a:endParaRPr>
          </a:p>
        </p:txBody>
      </p:sp>
      <p:grpSp>
        <p:nvGrpSpPr>
          <p:cNvPr id="7" name="Group 6">
            <a:extLst>
              <a:ext uri="{FF2B5EF4-FFF2-40B4-BE49-F238E27FC236}">
                <a16:creationId xmlns:a16="http://schemas.microsoft.com/office/drawing/2014/main" id="{ADC331DA-2D71-2B41-B92B-10C070EDA9B6}"/>
              </a:ext>
            </a:extLst>
          </p:cNvPr>
          <p:cNvGrpSpPr>
            <a:grpSpLocks/>
          </p:cNvGrpSpPr>
          <p:nvPr/>
        </p:nvGrpSpPr>
        <p:grpSpPr bwMode="auto">
          <a:xfrm>
            <a:off x="347099" y="1989951"/>
            <a:ext cx="5298327" cy="3517624"/>
            <a:chOff x="0" y="0"/>
            <a:chExt cx="6278414" cy="3741184"/>
          </a:xfrm>
        </p:grpSpPr>
        <p:grpSp>
          <p:nvGrpSpPr>
            <p:cNvPr id="8" name="Group 7">
              <a:extLst>
                <a:ext uri="{FF2B5EF4-FFF2-40B4-BE49-F238E27FC236}">
                  <a16:creationId xmlns:a16="http://schemas.microsoft.com/office/drawing/2014/main" id="{083DFD68-927E-9B4A-86A8-1CB17AD9BA83}"/>
                </a:ext>
              </a:extLst>
            </p:cNvPr>
            <p:cNvGrpSpPr>
              <a:grpSpLocks/>
            </p:cNvGrpSpPr>
            <p:nvPr/>
          </p:nvGrpSpPr>
          <p:grpSpPr bwMode="auto">
            <a:xfrm>
              <a:off x="0" y="0"/>
              <a:ext cx="1288223" cy="3741184"/>
              <a:chOff x="0" y="0"/>
              <a:chExt cx="1263903" cy="4116350"/>
            </a:xfrm>
          </p:grpSpPr>
          <p:pic>
            <p:nvPicPr>
              <p:cNvPr id="12" name="图片 10">
                <a:extLst>
                  <a:ext uri="{FF2B5EF4-FFF2-40B4-BE49-F238E27FC236}">
                    <a16:creationId xmlns:a16="http://schemas.microsoft.com/office/drawing/2014/main" id="{107B1242-0055-214F-97CC-963C2E6DD79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9029"/>
                <a:ext cx="485140" cy="3768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 name="Text Box 2053">
                <a:extLst>
                  <a:ext uri="{FF2B5EF4-FFF2-40B4-BE49-F238E27FC236}">
                    <a16:creationId xmlns:a16="http://schemas.microsoft.com/office/drawing/2014/main" id="{D7FBEAE7-14E3-ED45-969F-7CEE3EB41BB6}"/>
                  </a:ext>
                </a:extLst>
              </p:cNvPr>
              <p:cNvSpPr>
                <a:spLocks noChangeArrowheads="1"/>
              </p:cNvSpPr>
              <p:nvPr/>
            </p:nvSpPr>
            <p:spPr bwMode="auto">
              <a:xfrm>
                <a:off x="373807" y="0"/>
                <a:ext cx="890096" cy="487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sz="1000">
                    <a:solidFill>
                      <a:srgbClr val="000000"/>
                    </a:solidFill>
                    <a:latin typeface="宋体" pitchFamily="2" charset="-122"/>
                    <a:sym typeface="宋体" pitchFamily="2" charset="-122"/>
                  </a:rPr>
                  <a:t>max</a:t>
                </a:r>
                <a:endParaRPr lang="zh-CN" altLang="en-US" sz="1200">
                  <a:solidFill>
                    <a:srgbClr val="000000"/>
                  </a:solidFill>
                  <a:latin typeface="宋体" pitchFamily="2" charset="-122"/>
                  <a:sym typeface="宋体" pitchFamily="2" charset="-122"/>
                </a:endParaRPr>
              </a:p>
            </p:txBody>
          </p:sp>
          <p:sp>
            <p:nvSpPr>
              <p:cNvPr id="14" name="Text Box 2054">
                <a:extLst>
                  <a:ext uri="{FF2B5EF4-FFF2-40B4-BE49-F238E27FC236}">
                    <a16:creationId xmlns:a16="http://schemas.microsoft.com/office/drawing/2014/main" id="{54EF60D5-7545-C041-85B4-04ED4FBA706B}"/>
                  </a:ext>
                </a:extLst>
              </p:cNvPr>
              <p:cNvSpPr>
                <a:spLocks noChangeArrowheads="1"/>
              </p:cNvSpPr>
              <p:nvPr/>
            </p:nvSpPr>
            <p:spPr bwMode="auto">
              <a:xfrm>
                <a:off x="372997" y="3628669"/>
                <a:ext cx="890906" cy="4876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sz="1000">
                    <a:solidFill>
                      <a:srgbClr val="000000"/>
                    </a:solidFill>
                    <a:latin typeface="宋体" pitchFamily="2" charset="-122"/>
                    <a:sym typeface="宋体" pitchFamily="2" charset="-122"/>
                  </a:rPr>
                  <a:t>min</a:t>
                </a:r>
                <a:endParaRPr lang="zh-CN" altLang="en-US" sz="1200">
                  <a:solidFill>
                    <a:srgbClr val="000000"/>
                  </a:solidFill>
                  <a:latin typeface="宋体" pitchFamily="2" charset="-122"/>
                  <a:sym typeface="宋体" pitchFamily="2" charset="-122"/>
                </a:endParaRPr>
              </a:p>
            </p:txBody>
          </p:sp>
          <p:sp>
            <p:nvSpPr>
              <p:cNvPr id="15" name="Text Box 2055">
                <a:extLst>
                  <a:ext uri="{FF2B5EF4-FFF2-40B4-BE49-F238E27FC236}">
                    <a16:creationId xmlns:a16="http://schemas.microsoft.com/office/drawing/2014/main" id="{0309EC93-8EFE-1E4C-AFA1-CB8BF3C58C0E}"/>
                  </a:ext>
                </a:extLst>
              </p:cNvPr>
              <p:cNvSpPr>
                <a:spLocks noChangeArrowheads="1"/>
              </p:cNvSpPr>
              <p:nvPr/>
            </p:nvSpPr>
            <p:spPr bwMode="auto">
              <a:xfrm>
                <a:off x="484705" y="2556983"/>
                <a:ext cx="689331" cy="487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sz="1000">
                    <a:solidFill>
                      <a:srgbClr val="000000"/>
                    </a:solidFill>
                    <a:latin typeface="Times New Roman" pitchFamily="18" charset="0"/>
                    <a:sym typeface="宋体" pitchFamily="2" charset="-122"/>
                  </a:rPr>
                  <a:t>25%</a:t>
                </a:r>
                <a:endParaRPr lang="zh-CN" altLang="en-US" sz="1200">
                  <a:solidFill>
                    <a:srgbClr val="000000"/>
                  </a:solidFill>
                  <a:latin typeface="宋体" pitchFamily="2" charset="-122"/>
                  <a:sym typeface="宋体" pitchFamily="2" charset="-122"/>
                </a:endParaRPr>
              </a:p>
            </p:txBody>
          </p:sp>
          <p:sp>
            <p:nvSpPr>
              <p:cNvPr id="16" name="Text Box 2056">
                <a:extLst>
                  <a:ext uri="{FF2B5EF4-FFF2-40B4-BE49-F238E27FC236}">
                    <a16:creationId xmlns:a16="http://schemas.microsoft.com/office/drawing/2014/main" id="{83281160-BE7C-7347-B948-E68174AA25CC}"/>
                  </a:ext>
                </a:extLst>
              </p:cNvPr>
              <p:cNvSpPr>
                <a:spLocks noChangeArrowheads="1"/>
              </p:cNvSpPr>
              <p:nvPr/>
            </p:nvSpPr>
            <p:spPr bwMode="auto">
              <a:xfrm>
                <a:off x="484705" y="707056"/>
                <a:ext cx="753499" cy="487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sz="1000">
                    <a:solidFill>
                      <a:srgbClr val="000000"/>
                    </a:solidFill>
                    <a:latin typeface="Times New Roman" pitchFamily="18" charset="0"/>
                    <a:sym typeface="宋体" pitchFamily="2" charset="-122"/>
                  </a:rPr>
                  <a:t>75%</a:t>
                </a:r>
                <a:endParaRPr lang="zh-CN" altLang="en-US" sz="1200">
                  <a:solidFill>
                    <a:srgbClr val="000000"/>
                  </a:solidFill>
                  <a:latin typeface="宋体" pitchFamily="2" charset="-122"/>
                  <a:sym typeface="宋体" pitchFamily="2" charset="-122"/>
                </a:endParaRPr>
              </a:p>
            </p:txBody>
          </p:sp>
          <p:sp>
            <p:nvSpPr>
              <p:cNvPr id="17" name="Text Box 2057">
                <a:extLst>
                  <a:ext uri="{FF2B5EF4-FFF2-40B4-BE49-F238E27FC236}">
                    <a16:creationId xmlns:a16="http://schemas.microsoft.com/office/drawing/2014/main" id="{DF0F42B8-6E2B-F04D-AF3F-52EF4467F946}"/>
                  </a:ext>
                </a:extLst>
              </p:cNvPr>
              <p:cNvSpPr>
                <a:spLocks noChangeArrowheads="1"/>
              </p:cNvSpPr>
              <p:nvPr/>
            </p:nvSpPr>
            <p:spPr bwMode="auto">
              <a:xfrm>
                <a:off x="463389" y="1614732"/>
                <a:ext cx="710932" cy="487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sz="1000">
                    <a:solidFill>
                      <a:srgbClr val="000000"/>
                    </a:solidFill>
                    <a:latin typeface="Times New Roman" pitchFamily="18" charset="0"/>
                    <a:sym typeface="宋体" pitchFamily="2" charset="-122"/>
                  </a:rPr>
                  <a:t>mean</a:t>
                </a:r>
                <a:endParaRPr lang="zh-CN" altLang="en-US" sz="1200">
                  <a:solidFill>
                    <a:srgbClr val="000000"/>
                  </a:solidFill>
                  <a:latin typeface="宋体" pitchFamily="2" charset="-122"/>
                  <a:sym typeface="宋体" pitchFamily="2" charset="-122"/>
                </a:endParaRPr>
              </a:p>
            </p:txBody>
          </p:sp>
        </p:grpSp>
        <p:pic>
          <p:nvPicPr>
            <p:cNvPr id="9" name="Picture 2058">
              <a:extLst>
                <a:ext uri="{FF2B5EF4-FFF2-40B4-BE49-F238E27FC236}">
                  <a16:creationId xmlns:a16="http://schemas.microsoft.com/office/drawing/2014/main" id="{282A3919-F2A3-2A43-B2D8-5DAE3D3B7906}"/>
                </a:ext>
              </a:extLst>
            </p:cNvPr>
            <p:cNvPicPr>
              <a:picLocks noChangeArrowheads="1"/>
            </p:cNvPicPr>
            <p:nvPr/>
          </p:nvPicPr>
          <p:blipFill>
            <a:blip r:embed="rId4">
              <a:extLst>
                <a:ext uri="{28A0092B-C50C-407E-A947-70E740481C1C}">
                  <a14:useLocalDpi xmlns:a14="http://schemas.microsoft.com/office/drawing/2010/main" val="0"/>
                </a:ext>
              </a:extLst>
            </a:blip>
            <a:srcRect l="18336" r="19562"/>
            <a:stretch>
              <a:fillRect/>
            </a:stretch>
          </p:blipFill>
          <p:spPr bwMode="auto">
            <a:xfrm>
              <a:off x="2167943" y="0"/>
              <a:ext cx="408178" cy="373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 name="图片 8">
              <a:extLst>
                <a:ext uri="{FF2B5EF4-FFF2-40B4-BE49-F238E27FC236}">
                  <a16:creationId xmlns:a16="http://schemas.microsoft.com/office/drawing/2014/main" id="{9505251A-C84F-B940-AC74-9BD6E081298C}"/>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1616" y="99087"/>
              <a:ext cx="734542" cy="3429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 name="Picture 2060">
              <a:extLst>
                <a:ext uri="{FF2B5EF4-FFF2-40B4-BE49-F238E27FC236}">
                  <a16:creationId xmlns:a16="http://schemas.microsoft.com/office/drawing/2014/main" id="{94A3A902-7E82-C54E-9EBC-3757831827E3}"/>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5495" y="713377"/>
              <a:ext cx="2522919" cy="2442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8" name="TextBox 17">
            <a:extLst>
              <a:ext uri="{FF2B5EF4-FFF2-40B4-BE49-F238E27FC236}">
                <a16:creationId xmlns:a16="http://schemas.microsoft.com/office/drawing/2014/main" id="{E71404F9-A2C7-2C48-9AEB-0F5CBBA7CE05}"/>
              </a:ext>
            </a:extLst>
          </p:cNvPr>
          <p:cNvSpPr txBox="1"/>
          <p:nvPr/>
        </p:nvSpPr>
        <p:spPr>
          <a:xfrm>
            <a:off x="2229387" y="5327374"/>
            <a:ext cx="1338828" cy="369332"/>
          </a:xfrm>
          <a:prstGeom prst="rect">
            <a:avLst/>
          </a:prstGeom>
          <a:noFill/>
        </p:spPr>
        <p:txBody>
          <a:bodyPr wrap="none" rtlCol="0">
            <a:spAutoFit/>
          </a:bodyPr>
          <a:lstStyle/>
          <a:p>
            <a:r>
              <a:rPr lang="zh-CN" altLang="en-US" dirty="0"/>
              <a:t>一维箱形图</a:t>
            </a:r>
            <a:endParaRPr lang="en-US" dirty="0"/>
          </a:p>
        </p:txBody>
      </p:sp>
      <p:grpSp>
        <p:nvGrpSpPr>
          <p:cNvPr id="19" name="Group 6">
            <a:extLst>
              <a:ext uri="{FF2B5EF4-FFF2-40B4-BE49-F238E27FC236}">
                <a16:creationId xmlns:a16="http://schemas.microsoft.com/office/drawing/2014/main" id="{2C5D943B-2660-E24F-861C-8311E6BE6AE6}"/>
              </a:ext>
            </a:extLst>
          </p:cNvPr>
          <p:cNvGrpSpPr>
            <a:grpSpLocks/>
          </p:cNvGrpSpPr>
          <p:nvPr/>
        </p:nvGrpSpPr>
        <p:grpSpPr bwMode="auto">
          <a:xfrm>
            <a:off x="4276725" y="2578940"/>
            <a:ext cx="7915275" cy="1998662"/>
            <a:chOff x="0" y="0"/>
            <a:chExt cx="8167727" cy="2021840"/>
          </a:xfrm>
        </p:grpSpPr>
        <p:pic>
          <p:nvPicPr>
            <p:cNvPr id="20" name="Picture 2">
              <a:extLst>
                <a:ext uri="{FF2B5EF4-FFF2-40B4-BE49-F238E27FC236}">
                  <a16:creationId xmlns:a16="http://schemas.microsoft.com/office/drawing/2014/main" id="{10B21670-2D17-0B44-867D-1396B58E2DF3}"/>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46088"/>
              <a:ext cx="4060711" cy="19757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 name="Picture 3">
              <a:extLst>
                <a:ext uri="{FF2B5EF4-FFF2-40B4-BE49-F238E27FC236}">
                  <a16:creationId xmlns:a16="http://schemas.microsoft.com/office/drawing/2014/main" id="{168E1C80-F992-4A4C-A3C0-060D4DF1A5DD}"/>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37262" y="0"/>
              <a:ext cx="3930465" cy="20218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22" name="TextBox 21">
            <a:extLst>
              <a:ext uri="{FF2B5EF4-FFF2-40B4-BE49-F238E27FC236}">
                <a16:creationId xmlns:a16="http://schemas.microsoft.com/office/drawing/2014/main" id="{9540AAAC-F2BA-A14E-B74C-AAFF026379F9}"/>
              </a:ext>
            </a:extLst>
          </p:cNvPr>
          <p:cNvSpPr txBox="1"/>
          <p:nvPr/>
        </p:nvSpPr>
        <p:spPr>
          <a:xfrm>
            <a:off x="8181721" y="5327374"/>
            <a:ext cx="1338828" cy="369332"/>
          </a:xfrm>
          <a:prstGeom prst="rect">
            <a:avLst/>
          </a:prstGeom>
          <a:noFill/>
        </p:spPr>
        <p:txBody>
          <a:bodyPr wrap="none" rtlCol="0">
            <a:spAutoFit/>
          </a:bodyPr>
          <a:lstStyle/>
          <a:p>
            <a:r>
              <a:rPr lang="zh-CN" altLang="en-US" dirty="0"/>
              <a:t>二维箱形图</a:t>
            </a:r>
            <a:endParaRPr lang="en-US" dirty="0"/>
          </a:p>
        </p:txBody>
      </p:sp>
      <p:sp>
        <p:nvSpPr>
          <p:cNvPr id="23" name="Rectangle 22">
            <a:extLst>
              <a:ext uri="{FF2B5EF4-FFF2-40B4-BE49-F238E27FC236}">
                <a16:creationId xmlns:a16="http://schemas.microsoft.com/office/drawing/2014/main" id="{A38D8D45-4ECE-F147-A9A1-1428AF979F97}"/>
              </a:ext>
            </a:extLst>
          </p:cNvPr>
          <p:cNvSpPr/>
          <p:nvPr/>
        </p:nvSpPr>
        <p:spPr>
          <a:xfrm>
            <a:off x="-15500" y="6423577"/>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B969137-0C82-6A4F-A794-1D16D9C96062}"/>
              </a:ext>
            </a:extLst>
          </p:cNvPr>
          <p:cNvSpPr/>
          <p:nvPr/>
        </p:nvSpPr>
        <p:spPr>
          <a:xfrm>
            <a:off x="-15500" y="-15498"/>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82305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D69FAF6-0575-5B42-B776-E94EB7E7677C}"/>
              </a:ext>
            </a:extLst>
          </p:cNvPr>
          <p:cNvSpPr txBox="1"/>
          <p:nvPr/>
        </p:nvSpPr>
        <p:spPr>
          <a:xfrm>
            <a:off x="270252" y="482864"/>
            <a:ext cx="1620957"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数据分析</a:t>
            </a:r>
            <a:endParaRPr lang="en-US" altLang="zh-CN" sz="2800" dirty="0">
              <a:latin typeface="SimHei" panose="02010609060101010101" pitchFamily="49" charset="-122"/>
              <a:ea typeface="SimHei" panose="02010609060101010101" pitchFamily="49" charset="-122"/>
            </a:endParaRPr>
          </a:p>
        </p:txBody>
      </p:sp>
      <p:sp>
        <p:nvSpPr>
          <p:cNvPr id="6" name="TextBox 5">
            <a:extLst>
              <a:ext uri="{FF2B5EF4-FFF2-40B4-BE49-F238E27FC236}">
                <a16:creationId xmlns:a16="http://schemas.microsoft.com/office/drawing/2014/main" id="{978537BC-3AE7-C046-AF5D-5DDE07798EAF}"/>
              </a:ext>
            </a:extLst>
          </p:cNvPr>
          <p:cNvSpPr txBox="1"/>
          <p:nvPr/>
        </p:nvSpPr>
        <p:spPr>
          <a:xfrm>
            <a:off x="4850296" y="775252"/>
            <a:ext cx="233910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多视图协调关联</a:t>
            </a:r>
            <a:endParaRPr lang="en-US" sz="2400" dirty="0">
              <a:latin typeface="SimHei" panose="02010609060101010101" pitchFamily="49" charset="-122"/>
              <a:ea typeface="SimHei" panose="02010609060101010101" pitchFamily="49" charset="-122"/>
            </a:endParaRPr>
          </a:p>
        </p:txBody>
      </p:sp>
      <p:pic>
        <p:nvPicPr>
          <p:cNvPr id="23" name="图片 5">
            <a:extLst>
              <a:ext uri="{FF2B5EF4-FFF2-40B4-BE49-F238E27FC236}">
                <a16:creationId xmlns:a16="http://schemas.microsoft.com/office/drawing/2014/main" id="{5B8D0456-9560-CA43-B0CD-498012A5D02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8431" y="1236917"/>
            <a:ext cx="7859637" cy="50400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Rectangle 4">
            <a:extLst>
              <a:ext uri="{FF2B5EF4-FFF2-40B4-BE49-F238E27FC236}">
                <a16:creationId xmlns:a16="http://schemas.microsoft.com/office/drawing/2014/main" id="{1D51EBBC-A951-7B42-9E8E-253CB430FB77}"/>
              </a:ext>
            </a:extLst>
          </p:cNvPr>
          <p:cNvSpPr/>
          <p:nvPr/>
        </p:nvSpPr>
        <p:spPr>
          <a:xfrm>
            <a:off x="-15500" y="6423577"/>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549D770-E2D6-8446-AC65-BEE36598EF93}"/>
              </a:ext>
            </a:extLst>
          </p:cNvPr>
          <p:cNvSpPr/>
          <p:nvPr/>
        </p:nvSpPr>
        <p:spPr>
          <a:xfrm>
            <a:off x="-15500" y="-15498"/>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92767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D69FAF6-0575-5B42-B776-E94EB7E7677C}"/>
              </a:ext>
            </a:extLst>
          </p:cNvPr>
          <p:cNvSpPr txBox="1"/>
          <p:nvPr/>
        </p:nvSpPr>
        <p:spPr>
          <a:xfrm>
            <a:off x="278768" y="486325"/>
            <a:ext cx="1620957"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数据分析</a:t>
            </a:r>
            <a:endParaRPr lang="en-US" altLang="zh-CN" sz="2800" dirty="0">
              <a:latin typeface="SimHei" panose="02010609060101010101" pitchFamily="49" charset="-122"/>
              <a:ea typeface="SimHei" panose="02010609060101010101" pitchFamily="49" charset="-122"/>
            </a:endParaRPr>
          </a:p>
        </p:txBody>
      </p:sp>
      <p:sp>
        <p:nvSpPr>
          <p:cNvPr id="2" name="TextBox 1">
            <a:extLst>
              <a:ext uri="{FF2B5EF4-FFF2-40B4-BE49-F238E27FC236}">
                <a16:creationId xmlns:a16="http://schemas.microsoft.com/office/drawing/2014/main" id="{F003D296-F84B-9B45-9E86-2118D47A673D}"/>
              </a:ext>
            </a:extLst>
          </p:cNvPr>
          <p:cNvSpPr txBox="1"/>
          <p:nvPr/>
        </p:nvSpPr>
        <p:spPr>
          <a:xfrm>
            <a:off x="920727" y="1152972"/>
            <a:ext cx="1877437" cy="461665"/>
          </a:xfrm>
          <a:prstGeom prst="rect">
            <a:avLst/>
          </a:prstGeom>
          <a:noFill/>
        </p:spPr>
        <p:txBody>
          <a:bodyPr wrap="none" rtlCol="0">
            <a:spAutoFit/>
          </a:bodyPr>
          <a:lstStyle/>
          <a:p>
            <a:r>
              <a:rPr lang="en-US" altLang="zh-CN" sz="2400" dirty="0">
                <a:latin typeface="SimHei" panose="02010609060101010101" pitchFamily="49" charset="-122"/>
                <a:ea typeface="SimHei" panose="02010609060101010101" pitchFamily="49" charset="-122"/>
              </a:rPr>
              <a:t>3</a:t>
            </a:r>
            <a:r>
              <a:rPr lang="zh-CN" altLang="en-US" sz="2400" dirty="0">
                <a:latin typeface="SimHei" panose="02010609060101010101" pitchFamily="49" charset="-122"/>
                <a:ea typeface="SimHei" panose="02010609060101010101" pitchFamily="49" charset="-122"/>
              </a:rPr>
              <a:t>、数据挖掘</a:t>
            </a:r>
            <a:endParaRPr lang="en-US" sz="2400" dirty="0">
              <a:latin typeface="SimHei" panose="02010609060101010101" pitchFamily="49" charset="-122"/>
              <a:ea typeface="SimHei" panose="02010609060101010101" pitchFamily="49" charset="-122"/>
            </a:endParaRPr>
          </a:p>
        </p:txBody>
      </p:sp>
      <p:sp>
        <p:nvSpPr>
          <p:cNvPr id="28" name="TextBox 5">
            <a:extLst>
              <a:ext uri="{FF2B5EF4-FFF2-40B4-BE49-F238E27FC236}">
                <a16:creationId xmlns:a16="http://schemas.microsoft.com/office/drawing/2014/main" id="{0AE5B80E-FA85-BB4F-A823-EC418E2AFCCA}"/>
              </a:ext>
            </a:extLst>
          </p:cNvPr>
          <p:cNvSpPr>
            <a:spLocks noChangeArrowheads="1"/>
          </p:cNvSpPr>
          <p:nvPr/>
        </p:nvSpPr>
        <p:spPr bwMode="auto">
          <a:xfrm>
            <a:off x="1859446" y="1979613"/>
            <a:ext cx="17065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2400">
                <a:solidFill>
                  <a:srgbClr val="000000"/>
                </a:solidFill>
                <a:ea typeface="黑体" pitchFamily="49" charset="-122"/>
                <a:sym typeface="宋体" pitchFamily="2" charset="-122"/>
              </a:rPr>
              <a:t>描述性任务</a:t>
            </a:r>
          </a:p>
        </p:txBody>
      </p:sp>
      <p:sp>
        <p:nvSpPr>
          <p:cNvPr id="29" name="圆柱形 6">
            <a:extLst>
              <a:ext uri="{FF2B5EF4-FFF2-40B4-BE49-F238E27FC236}">
                <a16:creationId xmlns:a16="http://schemas.microsoft.com/office/drawing/2014/main" id="{A49683A9-E319-174D-ADBF-772B32E10B0E}"/>
              </a:ext>
            </a:extLst>
          </p:cNvPr>
          <p:cNvSpPr>
            <a:spLocks noChangeArrowheads="1"/>
          </p:cNvSpPr>
          <p:nvPr/>
        </p:nvSpPr>
        <p:spPr bwMode="auto">
          <a:xfrm>
            <a:off x="2680184" y="2538413"/>
            <a:ext cx="1081087" cy="1079500"/>
          </a:xfrm>
          <a:prstGeom prst="can">
            <a:avLst>
              <a:gd name="adj" fmla="val 25000"/>
            </a:avLst>
          </a:prstGeom>
          <a:solidFill>
            <a:srgbClr val="FFFFFF"/>
          </a:solidFill>
          <a:ln w="25400" cap="flat" cmpd="sng">
            <a:solidFill>
              <a:schemeClr val="accent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a:solidFill>
                  <a:srgbClr val="000000"/>
                </a:solidFill>
                <a:latin typeface="宋体" pitchFamily="2" charset="-122"/>
                <a:ea typeface="黑体" pitchFamily="49" charset="-122"/>
                <a:sym typeface="宋体" pitchFamily="2" charset="-122"/>
              </a:rPr>
              <a:t>数据</a:t>
            </a:r>
          </a:p>
        </p:txBody>
      </p:sp>
      <p:sp>
        <p:nvSpPr>
          <p:cNvPr id="30" name="右箭头 7">
            <a:extLst>
              <a:ext uri="{FF2B5EF4-FFF2-40B4-BE49-F238E27FC236}">
                <a16:creationId xmlns:a16="http://schemas.microsoft.com/office/drawing/2014/main" id="{48B2C5E3-9753-7245-A466-263E7782CB37}"/>
              </a:ext>
            </a:extLst>
          </p:cNvPr>
          <p:cNvSpPr>
            <a:spLocks noChangeArrowheads="1"/>
          </p:cNvSpPr>
          <p:nvPr/>
        </p:nvSpPr>
        <p:spPr bwMode="auto">
          <a:xfrm>
            <a:off x="4253396" y="2825750"/>
            <a:ext cx="2808288" cy="358775"/>
          </a:xfrm>
          <a:prstGeom prst="rightArrow">
            <a:avLst>
              <a:gd name="adj1" fmla="val 50000"/>
              <a:gd name="adj2" fmla="val 50154"/>
            </a:avLst>
          </a:prstGeom>
          <a:gradFill rotWithShape="1">
            <a:gsLst>
              <a:gs pos="0">
                <a:srgbClr val="BBBBBB"/>
              </a:gs>
              <a:gs pos="34999">
                <a:srgbClr val="CFCFCF"/>
              </a:gs>
              <a:gs pos="100000">
                <a:srgbClr val="EDEDED"/>
              </a:gs>
            </a:gsLst>
            <a:lin ang="5400000" scaled="1"/>
          </a:gradFill>
          <a:ln w="9525" cap="flat" cmpd="sng">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000000"/>
              </a:solidFill>
              <a:latin typeface="黑体" pitchFamily="49" charset="-122"/>
              <a:ea typeface="黑体" pitchFamily="49" charset="-122"/>
              <a:sym typeface="宋体" pitchFamily="2" charset="-122"/>
            </a:endParaRPr>
          </a:p>
        </p:txBody>
      </p:sp>
      <p:sp>
        <p:nvSpPr>
          <p:cNvPr id="31" name="TextBox 8">
            <a:extLst>
              <a:ext uri="{FF2B5EF4-FFF2-40B4-BE49-F238E27FC236}">
                <a16:creationId xmlns:a16="http://schemas.microsoft.com/office/drawing/2014/main" id="{5E6DF428-B792-8140-8261-5D169EC69334}"/>
              </a:ext>
            </a:extLst>
          </p:cNvPr>
          <p:cNvSpPr>
            <a:spLocks noChangeArrowheads="1"/>
          </p:cNvSpPr>
          <p:nvPr/>
        </p:nvSpPr>
        <p:spPr bwMode="auto">
          <a:xfrm>
            <a:off x="5053496" y="2441575"/>
            <a:ext cx="639763"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a:solidFill>
                  <a:srgbClr val="000000"/>
                </a:solidFill>
                <a:ea typeface="黑体" pitchFamily="49" charset="-122"/>
                <a:sym typeface="宋体" pitchFamily="2" charset="-122"/>
              </a:rPr>
              <a:t>算法</a:t>
            </a:r>
          </a:p>
        </p:txBody>
      </p:sp>
      <p:sp>
        <p:nvSpPr>
          <p:cNvPr id="32" name="圆角矩形 9">
            <a:extLst>
              <a:ext uri="{FF2B5EF4-FFF2-40B4-BE49-F238E27FC236}">
                <a16:creationId xmlns:a16="http://schemas.microsoft.com/office/drawing/2014/main" id="{FF3B0FA9-643E-6D4B-B42C-CF297D472B13}"/>
              </a:ext>
            </a:extLst>
          </p:cNvPr>
          <p:cNvSpPr>
            <a:spLocks noChangeArrowheads="1"/>
          </p:cNvSpPr>
          <p:nvPr/>
        </p:nvSpPr>
        <p:spPr bwMode="auto">
          <a:xfrm>
            <a:off x="7379184" y="2617788"/>
            <a:ext cx="1368425" cy="774700"/>
          </a:xfrm>
          <a:prstGeom prst="roundRect">
            <a:avLst>
              <a:gd name="adj" fmla="val 16667"/>
            </a:avLst>
          </a:prstGeom>
          <a:solidFill>
            <a:srgbClr val="FFFFFF"/>
          </a:solidFill>
          <a:ln w="25400" cap="flat" cmpd="sng">
            <a:solidFill>
              <a:srgbClr val="F79646"/>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a:solidFill>
                  <a:srgbClr val="000000"/>
                </a:solidFill>
                <a:latin typeface="宋体" pitchFamily="2" charset="-122"/>
                <a:ea typeface="黑体" pitchFamily="49" charset="-122"/>
                <a:sym typeface="宋体" pitchFamily="2" charset="-122"/>
              </a:rPr>
              <a:t>特征</a:t>
            </a:r>
          </a:p>
        </p:txBody>
      </p:sp>
      <p:sp>
        <p:nvSpPr>
          <p:cNvPr id="33" name="TextBox 10">
            <a:extLst>
              <a:ext uri="{FF2B5EF4-FFF2-40B4-BE49-F238E27FC236}">
                <a16:creationId xmlns:a16="http://schemas.microsoft.com/office/drawing/2014/main" id="{1D8043E9-3A14-9445-9982-A02A1D418FF1}"/>
              </a:ext>
            </a:extLst>
          </p:cNvPr>
          <p:cNvSpPr>
            <a:spLocks noChangeArrowheads="1"/>
          </p:cNvSpPr>
          <p:nvPr/>
        </p:nvSpPr>
        <p:spPr bwMode="auto">
          <a:xfrm>
            <a:off x="1859446" y="4146550"/>
            <a:ext cx="17065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2400">
                <a:solidFill>
                  <a:srgbClr val="000000"/>
                </a:solidFill>
                <a:ea typeface="黑体" pitchFamily="49" charset="-122"/>
                <a:sym typeface="宋体" pitchFamily="2" charset="-122"/>
              </a:rPr>
              <a:t>预测性任务</a:t>
            </a:r>
          </a:p>
        </p:txBody>
      </p:sp>
      <p:grpSp>
        <p:nvGrpSpPr>
          <p:cNvPr id="34" name="Group 11">
            <a:extLst>
              <a:ext uri="{FF2B5EF4-FFF2-40B4-BE49-F238E27FC236}">
                <a16:creationId xmlns:a16="http://schemas.microsoft.com/office/drawing/2014/main" id="{59BFF6F6-262F-6145-9892-56BE8EBFCC7C}"/>
              </a:ext>
            </a:extLst>
          </p:cNvPr>
          <p:cNvGrpSpPr>
            <a:grpSpLocks/>
          </p:cNvGrpSpPr>
          <p:nvPr/>
        </p:nvGrpSpPr>
        <p:grpSpPr bwMode="auto">
          <a:xfrm>
            <a:off x="1595921" y="4916488"/>
            <a:ext cx="4121150" cy="1363662"/>
            <a:chOff x="0" y="0"/>
            <a:chExt cx="4121421" cy="1363123"/>
          </a:xfrm>
        </p:grpSpPr>
        <p:sp>
          <p:nvSpPr>
            <p:cNvPr id="35" name="Explosion 1 6">
              <a:extLst>
                <a:ext uri="{FF2B5EF4-FFF2-40B4-BE49-F238E27FC236}">
                  <a16:creationId xmlns:a16="http://schemas.microsoft.com/office/drawing/2014/main" id="{DC97933F-F105-784A-8357-397762E3AA23}"/>
                </a:ext>
              </a:extLst>
            </p:cNvPr>
            <p:cNvSpPr>
              <a:spLocks noChangeArrowheads="1"/>
            </p:cNvSpPr>
            <p:nvPr/>
          </p:nvSpPr>
          <p:spPr bwMode="auto">
            <a:xfrm>
              <a:off x="0" y="292395"/>
              <a:ext cx="1685202" cy="1070728"/>
            </a:xfrm>
            <a:prstGeom prst="irregularSeal1">
              <a:avLst/>
            </a:prstGeom>
            <a:solidFill>
              <a:srgbClr val="366092"/>
            </a:solidFill>
            <a:ln w="9525" cap="flat" cmpd="sng">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a:solidFill>
                    <a:srgbClr val="FFFFFF"/>
                  </a:solidFill>
                  <a:latin typeface="宋体" pitchFamily="2" charset="-122"/>
                  <a:ea typeface="黑体" pitchFamily="49" charset="-122"/>
                  <a:sym typeface="宋体" pitchFamily="2" charset="-122"/>
                </a:rPr>
                <a:t>模型</a:t>
              </a:r>
            </a:p>
          </p:txBody>
        </p:sp>
        <p:sp>
          <p:nvSpPr>
            <p:cNvPr id="36" name="Can 7">
              <a:extLst>
                <a:ext uri="{FF2B5EF4-FFF2-40B4-BE49-F238E27FC236}">
                  <a16:creationId xmlns:a16="http://schemas.microsoft.com/office/drawing/2014/main" id="{600FA2D9-5035-1144-BB0E-89A8C3038959}"/>
                </a:ext>
              </a:extLst>
            </p:cNvPr>
            <p:cNvSpPr>
              <a:spLocks noChangeArrowheads="1"/>
            </p:cNvSpPr>
            <p:nvPr/>
          </p:nvSpPr>
          <p:spPr bwMode="auto">
            <a:xfrm>
              <a:off x="1919312" y="0"/>
              <a:ext cx="804202" cy="676249"/>
            </a:xfrm>
            <a:prstGeom prst="can">
              <a:avLst>
                <a:gd name="adj" fmla="val 25000"/>
              </a:avLst>
            </a:prstGeom>
            <a:solidFill>
              <a:srgbClr val="7F7F7F"/>
            </a:solidFill>
            <a:ln w="9525" cap="flat" cmpd="sng">
              <a:solidFill>
                <a:schemeClr val="accent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sz="1400">
                  <a:solidFill>
                    <a:srgbClr val="FFFFFF"/>
                  </a:solidFill>
                  <a:latin typeface="宋体" pitchFamily="2" charset="-122"/>
                  <a:ea typeface="黑体" pitchFamily="49" charset="-122"/>
                  <a:sym typeface="宋体" pitchFamily="2" charset="-122"/>
                </a:rPr>
                <a:t>训练</a:t>
              </a:r>
              <a:endParaRPr lang="en-US" sz="1400">
                <a:solidFill>
                  <a:srgbClr val="FFFFFF"/>
                </a:solidFill>
                <a:ea typeface="黑体" pitchFamily="49" charset="-122"/>
                <a:sym typeface="Calibri" pitchFamily="34" charset="0"/>
              </a:endParaRPr>
            </a:p>
            <a:p>
              <a:pPr algn="ctr"/>
              <a:r>
                <a:rPr lang="zh-CN" altLang="en-US" sz="1400">
                  <a:solidFill>
                    <a:srgbClr val="FFFFFF"/>
                  </a:solidFill>
                  <a:latin typeface="宋体" pitchFamily="2" charset="-122"/>
                  <a:ea typeface="黑体" pitchFamily="49" charset="-122"/>
                  <a:sym typeface="宋体" pitchFamily="2" charset="-122"/>
                </a:rPr>
                <a:t>数据</a:t>
              </a:r>
              <a:endParaRPr lang="en-US" sz="1400">
                <a:solidFill>
                  <a:srgbClr val="FFFFFF"/>
                </a:solidFill>
                <a:ea typeface="黑体" pitchFamily="49" charset="-122"/>
                <a:sym typeface="Calibri" pitchFamily="34" charset="0"/>
              </a:endParaRPr>
            </a:p>
          </p:txBody>
        </p:sp>
        <p:sp>
          <p:nvSpPr>
            <p:cNvPr id="37" name="Oval 8">
              <a:extLst>
                <a:ext uri="{FF2B5EF4-FFF2-40B4-BE49-F238E27FC236}">
                  <a16:creationId xmlns:a16="http://schemas.microsoft.com/office/drawing/2014/main" id="{2530016F-09EC-6A4D-B5ED-32B0CECAB9F4}"/>
                </a:ext>
              </a:extLst>
            </p:cNvPr>
            <p:cNvSpPr>
              <a:spLocks noChangeArrowheads="1"/>
            </p:cNvSpPr>
            <p:nvPr/>
          </p:nvSpPr>
          <p:spPr bwMode="auto">
            <a:xfrm>
              <a:off x="3008230" y="574129"/>
              <a:ext cx="1113191" cy="619895"/>
            </a:xfrm>
            <a:prstGeom prst="ellipse">
              <a:avLst/>
            </a:prstGeom>
            <a:solidFill>
              <a:srgbClr val="8CB3E3"/>
            </a:solidFill>
            <a:ln w="9525" cap="flat" cmpd="sng">
              <a:solidFill>
                <a:schemeClr val="accent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sz="1400">
                  <a:solidFill>
                    <a:srgbClr val="FFFFFF"/>
                  </a:solidFill>
                  <a:latin typeface="宋体" pitchFamily="2" charset="-122"/>
                  <a:ea typeface="黑体" pitchFamily="49" charset="-122"/>
                  <a:sym typeface="宋体" pitchFamily="2" charset="-122"/>
                </a:rPr>
                <a:t>训练好的模型</a:t>
              </a:r>
            </a:p>
          </p:txBody>
        </p:sp>
        <p:sp>
          <p:nvSpPr>
            <p:cNvPr id="38" name="右箭头 14">
              <a:extLst>
                <a:ext uri="{FF2B5EF4-FFF2-40B4-BE49-F238E27FC236}">
                  <a16:creationId xmlns:a16="http://schemas.microsoft.com/office/drawing/2014/main" id="{B7208E7D-D07E-6E4A-BB3C-9B98F494F6F1}"/>
                </a:ext>
              </a:extLst>
            </p:cNvPr>
            <p:cNvSpPr>
              <a:spLocks noChangeArrowheads="1"/>
            </p:cNvSpPr>
            <p:nvPr/>
          </p:nvSpPr>
          <p:spPr bwMode="auto">
            <a:xfrm>
              <a:off x="1727204" y="676249"/>
              <a:ext cx="1188417" cy="360040"/>
            </a:xfrm>
            <a:prstGeom prst="rightArrow">
              <a:avLst>
                <a:gd name="adj1" fmla="val 50000"/>
                <a:gd name="adj2" fmla="val 49986"/>
              </a:avLst>
            </a:prstGeom>
            <a:gradFill rotWithShape="1">
              <a:gsLst>
                <a:gs pos="0">
                  <a:srgbClr val="BBBBBB"/>
                </a:gs>
                <a:gs pos="34999">
                  <a:srgbClr val="CFCFCF"/>
                </a:gs>
                <a:gs pos="100000">
                  <a:srgbClr val="EDEDED"/>
                </a:gs>
              </a:gsLst>
              <a:lin ang="5400000" scaled="1"/>
            </a:gradFill>
            <a:ln w="9525" cap="flat" cmpd="sng">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000000"/>
                </a:solidFill>
                <a:latin typeface="黑体" pitchFamily="49" charset="-122"/>
                <a:ea typeface="黑体" pitchFamily="49" charset="-122"/>
                <a:sym typeface="宋体" pitchFamily="2" charset="-122"/>
              </a:endParaRPr>
            </a:p>
          </p:txBody>
        </p:sp>
      </p:grpSp>
      <p:sp>
        <p:nvSpPr>
          <p:cNvPr id="39" name="Oval 14">
            <a:extLst>
              <a:ext uri="{FF2B5EF4-FFF2-40B4-BE49-F238E27FC236}">
                <a16:creationId xmlns:a16="http://schemas.microsoft.com/office/drawing/2014/main" id="{BB8E5D80-B1C8-B348-A9C8-3D16003A4A73}"/>
              </a:ext>
            </a:extLst>
          </p:cNvPr>
          <p:cNvSpPr>
            <a:spLocks noChangeArrowheads="1"/>
          </p:cNvSpPr>
          <p:nvPr/>
        </p:nvSpPr>
        <p:spPr bwMode="auto">
          <a:xfrm>
            <a:off x="6040921" y="4749800"/>
            <a:ext cx="481013" cy="431800"/>
          </a:xfrm>
          <a:prstGeom prst="ellipse">
            <a:avLst/>
          </a:prstGeom>
          <a:noFill/>
          <a:ln w="9525" cap="flat" cmpd="sng">
            <a:solidFill>
              <a:srgbClr val="7F7F7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en-US">
                <a:latin typeface="黑体" pitchFamily="49" charset="-122"/>
                <a:ea typeface="黑体" pitchFamily="49" charset="-122"/>
                <a:sym typeface="Calibri" pitchFamily="34" charset="0"/>
              </a:rPr>
              <a:t>2</a:t>
            </a:r>
          </a:p>
        </p:txBody>
      </p:sp>
      <p:sp>
        <p:nvSpPr>
          <p:cNvPr id="40" name="Oval 16">
            <a:extLst>
              <a:ext uri="{FF2B5EF4-FFF2-40B4-BE49-F238E27FC236}">
                <a16:creationId xmlns:a16="http://schemas.microsoft.com/office/drawing/2014/main" id="{FD69C086-EBE6-A441-8B32-92D2A1F1E430}"/>
              </a:ext>
            </a:extLst>
          </p:cNvPr>
          <p:cNvSpPr>
            <a:spLocks noChangeArrowheads="1"/>
          </p:cNvSpPr>
          <p:nvPr/>
        </p:nvSpPr>
        <p:spPr bwMode="auto">
          <a:xfrm>
            <a:off x="1729271" y="4759325"/>
            <a:ext cx="479425" cy="431800"/>
          </a:xfrm>
          <a:prstGeom prst="ellipse">
            <a:avLst/>
          </a:prstGeom>
          <a:noFill/>
          <a:ln w="9525" cap="flat" cmpd="sng">
            <a:solidFill>
              <a:srgbClr val="7F7F7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en-US">
                <a:latin typeface="黑体" pitchFamily="49" charset="-122"/>
                <a:ea typeface="黑体" pitchFamily="49" charset="-122"/>
                <a:sym typeface="Calibri" pitchFamily="34" charset="0"/>
              </a:rPr>
              <a:t>1</a:t>
            </a:r>
          </a:p>
        </p:txBody>
      </p:sp>
      <p:sp>
        <p:nvSpPr>
          <p:cNvPr id="41" name="圆柱形 18">
            <a:extLst>
              <a:ext uri="{FF2B5EF4-FFF2-40B4-BE49-F238E27FC236}">
                <a16:creationId xmlns:a16="http://schemas.microsoft.com/office/drawing/2014/main" id="{059759F8-0BA6-0E44-83C1-001CBF23E62E}"/>
              </a:ext>
            </a:extLst>
          </p:cNvPr>
          <p:cNvSpPr>
            <a:spLocks noChangeArrowheads="1"/>
          </p:cNvSpPr>
          <p:nvPr/>
        </p:nvSpPr>
        <p:spPr bwMode="auto">
          <a:xfrm>
            <a:off x="6498121" y="5443538"/>
            <a:ext cx="879475" cy="771525"/>
          </a:xfrm>
          <a:prstGeom prst="can">
            <a:avLst>
              <a:gd name="adj" fmla="val 25000"/>
            </a:avLst>
          </a:prstGeom>
          <a:solidFill>
            <a:srgbClr val="FFFFFF"/>
          </a:solidFill>
          <a:ln w="25400" cap="flat" cmpd="sng">
            <a:solidFill>
              <a:schemeClr val="accent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sz="1600">
                <a:solidFill>
                  <a:srgbClr val="000000"/>
                </a:solidFill>
                <a:latin typeface="宋体" pitchFamily="2" charset="-122"/>
                <a:ea typeface="黑体" pitchFamily="49" charset="-122"/>
                <a:sym typeface="宋体" pitchFamily="2" charset="-122"/>
              </a:rPr>
              <a:t>新数据</a:t>
            </a:r>
          </a:p>
        </p:txBody>
      </p:sp>
      <p:sp>
        <p:nvSpPr>
          <p:cNvPr id="42" name="右箭头 19">
            <a:extLst>
              <a:ext uri="{FF2B5EF4-FFF2-40B4-BE49-F238E27FC236}">
                <a16:creationId xmlns:a16="http://schemas.microsoft.com/office/drawing/2014/main" id="{77C0061C-E43B-9E4A-B004-E0CB2B4D7C06}"/>
              </a:ext>
            </a:extLst>
          </p:cNvPr>
          <p:cNvSpPr>
            <a:spLocks noChangeArrowheads="1"/>
          </p:cNvSpPr>
          <p:nvPr/>
        </p:nvSpPr>
        <p:spPr bwMode="auto">
          <a:xfrm>
            <a:off x="7441096" y="5564188"/>
            <a:ext cx="1187450" cy="360362"/>
          </a:xfrm>
          <a:prstGeom prst="rightArrow">
            <a:avLst>
              <a:gd name="adj1" fmla="val 50000"/>
              <a:gd name="adj2" fmla="val 49900"/>
            </a:avLst>
          </a:prstGeom>
          <a:gradFill rotWithShape="1">
            <a:gsLst>
              <a:gs pos="0">
                <a:srgbClr val="BBBBBB"/>
              </a:gs>
              <a:gs pos="34999">
                <a:srgbClr val="CFCFCF"/>
              </a:gs>
              <a:gs pos="100000">
                <a:srgbClr val="EDEDED"/>
              </a:gs>
            </a:gsLst>
            <a:lin ang="5400000" scaled="1"/>
          </a:gradFill>
          <a:ln w="9525" cap="flat" cmpd="sng">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000000"/>
              </a:solidFill>
              <a:latin typeface="黑体" pitchFamily="49" charset="-122"/>
              <a:ea typeface="黑体" pitchFamily="49" charset="-122"/>
              <a:sym typeface="宋体" pitchFamily="2" charset="-122"/>
            </a:endParaRPr>
          </a:p>
        </p:txBody>
      </p:sp>
      <p:sp>
        <p:nvSpPr>
          <p:cNvPr id="43" name="圆角矩形 20">
            <a:extLst>
              <a:ext uri="{FF2B5EF4-FFF2-40B4-BE49-F238E27FC236}">
                <a16:creationId xmlns:a16="http://schemas.microsoft.com/office/drawing/2014/main" id="{C6206CFE-049F-3548-8670-849439124C17}"/>
              </a:ext>
            </a:extLst>
          </p:cNvPr>
          <p:cNvSpPr>
            <a:spLocks noChangeArrowheads="1"/>
          </p:cNvSpPr>
          <p:nvPr/>
        </p:nvSpPr>
        <p:spPr bwMode="auto">
          <a:xfrm>
            <a:off x="8660296" y="5451475"/>
            <a:ext cx="1155700" cy="587375"/>
          </a:xfrm>
          <a:prstGeom prst="roundRect">
            <a:avLst>
              <a:gd name="adj" fmla="val 16667"/>
            </a:avLst>
          </a:prstGeom>
          <a:solidFill>
            <a:srgbClr val="FFFFFF"/>
          </a:solidFill>
          <a:ln w="25400" cap="flat" cmpd="sng">
            <a:solidFill>
              <a:srgbClr val="F79646"/>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a:solidFill>
                  <a:srgbClr val="000000"/>
                </a:solidFill>
                <a:latin typeface="宋体" pitchFamily="2" charset="-122"/>
                <a:ea typeface="黑体" pitchFamily="49" charset="-122"/>
                <a:sym typeface="宋体" pitchFamily="2" charset="-122"/>
              </a:rPr>
              <a:t>特征</a:t>
            </a:r>
          </a:p>
        </p:txBody>
      </p:sp>
      <p:sp>
        <p:nvSpPr>
          <p:cNvPr id="44" name="Oval 8">
            <a:extLst>
              <a:ext uri="{FF2B5EF4-FFF2-40B4-BE49-F238E27FC236}">
                <a16:creationId xmlns:a16="http://schemas.microsoft.com/office/drawing/2014/main" id="{E1BEBCB5-1324-5B49-A8EF-7C230CC5BFC2}"/>
              </a:ext>
            </a:extLst>
          </p:cNvPr>
          <p:cNvSpPr>
            <a:spLocks noChangeArrowheads="1"/>
          </p:cNvSpPr>
          <p:nvPr/>
        </p:nvSpPr>
        <p:spPr bwMode="auto">
          <a:xfrm>
            <a:off x="7479196" y="4989513"/>
            <a:ext cx="1112838" cy="620712"/>
          </a:xfrm>
          <a:prstGeom prst="ellipse">
            <a:avLst/>
          </a:prstGeom>
          <a:solidFill>
            <a:srgbClr val="8CB3E3"/>
          </a:solidFill>
          <a:ln w="9525" cap="flat" cmpd="sng">
            <a:solidFill>
              <a:schemeClr val="accent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sz="1400">
                <a:solidFill>
                  <a:srgbClr val="FFFFFF"/>
                </a:solidFill>
                <a:latin typeface="宋体" pitchFamily="2" charset="-122"/>
                <a:ea typeface="黑体" pitchFamily="49" charset="-122"/>
                <a:sym typeface="宋体" pitchFamily="2" charset="-122"/>
              </a:rPr>
              <a:t>训练好的模型</a:t>
            </a:r>
          </a:p>
        </p:txBody>
      </p:sp>
      <p:sp>
        <p:nvSpPr>
          <p:cNvPr id="45" name="直接箭头连接符 28">
            <a:extLst>
              <a:ext uri="{FF2B5EF4-FFF2-40B4-BE49-F238E27FC236}">
                <a16:creationId xmlns:a16="http://schemas.microsoft.com/office/drawing/2014/main" id="{0738262F-F8A5-1A4A-806A-27BA116D892B}"/>
              </a:ext>
            </a:extLst>
          </p:cNvPr>
          <p:cNvSpPr>
            <a:spLocks noChangeShapeType="1"/>
          </p:cNvSpPr>
          <p:nvPr/>
        </p:nvSpPr>
        <p:spPr bwMode="auto">
          <a:xfrm flipV="1">
            <a:off x="5551971" y="5254625"/>
            <a:ext cx="1839913" cy="269875"/>
          </a:xfrm>
          <a:prstGeom prst="straightConnector1">
            <a:avLst/>
          </a:prstGeom>
          <a:noFill/>
          <a:ln w="9525" cap="flat" cmpd="sng">
            <a:solidFill>
              <a:srgbClr val="7F7F7F"/>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6" name="直接连接符 31">
            <a:extLst>
              <a:ext uri="{FF2B5EF4-FFF2-40B4-BE49-F238E27FC236}">
                <a16:creationId xmlns:a16="http://schemas.microsoft.com/office/drawing/2014/main" id="{D50E5DBE-93C8-3346-978B-2E6355CC45BD}"/>
              </a:ext>
            </a:extLst>
          </p:cNvPr>
          <p:cNvSpPr>
            <a:spLocks noChangeShapeType="1"/>
          </p:cNvSpPr>
          <p:nvPr/>
        </p:nvSpPr>
        <p:spPr bwMode="auto">
          <a:xfrm>
            <a:off x="1372084" y="3886200"/>
            <a:ext cx="8785225" cy="0"/>
          </a:xfrm>
          <a:prstGeom prst="line">
            <a:avLst/>
          </a:prstGeom>
          <a:noFill/>
          <a:ln w="9525" cap="flat" cmpd="sng">
            <a:solidFill>
              <a:srgbClr val="7F7F7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23" name="Rectangle 22">
            <a:extLst>
              <a:ext uri="{FF2B5EF4-FFF2-40B4-BE49-F238E27FC236}">
                <a16:creationId xmlns:a16="http://schemas.microsoft.com/office/drawing/2014/main" id="{6370DCA2-D50C-7446-BB5A-D19AF1242A98}"/>
              </a:ext>
            </a:extLst>
          </p:cNvPr>
          <p:cNvSpPr/>
          <p:nvPr/>
        </p:nvSpPr>
        <p:spPr>
          <a:xfrm>
            <a:off x="-15500" y="6423577"/>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8B47BF8-9FB5-3944-B113-17760C799B09}"/>
              </a:ext>
            </a:extLst>
          </p:cNvPr>
          <p:cNvSpPr/>
          <p:nvPr/>
        </p:nvSpPr>
        <p:spPr>
          <a:xfrm>
            <a:off x="-15500" y="-15498"/>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55955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D69FAF6-0575-5B42-B776-E94EB7E7677C}"/>
              </a:ext>
            </a:extLst>
          </p:cNvPr>
          <p:cNvSpPr txBox="1"/>
          <p:nvPr/>
        </p:nvSpPr>
        <p:spPr>
          <a:xfrm>
            <a:off x="285750" y="449078"/>
            <a:ext cx="141577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数据分析</a:t>
            </a:r>
            <a:endParaRPr lang="en-US" altLang="zh-CN" sz="2400" dirty="0">
              <a:latin typeface="SimHei" panose="02010609060101010101" pitchFamily="49" charset="-122"/>
              <a:ea typeface="SimHei" panose="02010609060101010101" pitchFamily="49" charset="-122"/>
            </a:endParaRPr>
          </a:p>
        </p:txBody>
      </p:sp>
      <p:sp>
        <p:nvSpPr>
          <p:cNvPr id="2" name="TextBox 1">
            <a:extLst>
              <a:ext uri="{FF2B5EF4-FFF2-40B4-BE49-F238E27FC236}">
                <a16:creationId xmlns:a16="http://schemas.microsoft.com/office/drawing/2014/main" id="{F003D296-F84B-9B45-9E86-2118D47A673D}"/>
              </a:ext>
            </a:extLst>
          </p:cNvPr>
          <p:cNvSpPr txBox="1"/>
          <p:nvPr/>
        </p:nvSpPr>
        <p:spPr>
          <a:xfrm>
            <a:off x="993636" y="909899"/>
            <a:ext cx="1877437" cy="461665"/>
          </a:xfrm>
          <a:prstGeom prst="rect">
            <a:avLst/>
          </a:prstGeom>
          <a:noFill/>
        </p:spPr>
        <p:txBody>
          <a:bodyPr wrap="none" rtlCol="0">
            <a:spAutoFit/>
          </a:bodyPr>
          <a:lstStyle/>
          <a:p>
            <a:r>
              <a:rPr lang="en-US" altLang="zh-CN" sz="2400" dirty="0">
                <a:latin typeface="SimHei" panose="02010609060101010101" pitchFamily="49" charset="-122"/>
                <a:ea typeface="SimHei" panose="02010609060101010101" pitchFamily="49" charset="-122"/>
              </a:rPr>
              <a:t>3</a:t>
            </a:r>
            <a:r>
              <a:rPr lang="zh-CN" altLang="en-US" sz="2400" dirty="0">
                <a:latin typeface="SimHei" panose="02010609060101010101" pitchFamily="49" charset="-122"/>
                <a:ea typeface="SimHei" panose="02010609060101010101" pitchFamily="49" charset="-122"/>
              </a:rPr>
              <a:t>、数据挖掘</a:t>
            </a:r>
            <a:endParaRPr lang="en-US" sz="2400" dirty="0">
              <a:latin typeface="SimHei" panose="02010609060101010101" pitchFamily="49" charset="-122"/>
              <a:ea typeface="SimHei" panose="02010609060101010101" pitchFamily="49" charset="-122"/>
            </a:endParaRPr>
          </a:p>
        </p:txBody>
      </p:sp>
      <p:sp>
        <p:nvSpPr>
          <p:cNvPr id="23" name="Rounded Rectangle 7">
            <a:extLst>
              <a:ext uri="{FF2B5EF4-FFF2-40B4-BE49-F238E27FC236}">
                <a16:creationId xmlns:a16="http://schemas.microsoft.com/office/drawing/2014/main" id="{D123D0B2-5CF3-6C4A-8791-46D781C4FE3A}"/>
              </a:ext>
            </a:extLst>
          </p:cNvPr>
          <p:cNvSpPr>
            <a:spLocks noChangeArrowheads="1"/>
          </p:cNvSpPr>
          <p:nvPr/>
        </p:nvSpPr>
        <p:spPr bwMode="auto">
          <a:xfrm>
            <a:off x="2608469" y="2848331"/>
            <a:ext cx="2897188" cy="1113144"/>
          </a:xfrm>
          <a:prstGeom prst="roundRect">
            <a:avLst>
              <a:gd name="adj" fmla="val 16667"/>
            </a:avLst>
          </a:prstGeom>
          <a:solidFill>
            <a:srgbClr val="FFFFFF"/>
          </a:solidFill>
          <a:ln w="25400" cap="flat" cmpd="sng">
            <a:solidFill>
              <a:schemeClr val="accent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sz="2400" dirty="0">
                <a:solidFill>
                  <a:srgbClr val="000000"/>
                </a:solidFill>
                <a:latin typeface="黑体" pitchFamily="49" charset="-122"/>
                <a:ea typeface="黑体" pitchFamily="49" charset="-122"/>
                <a:sym typeface="宋体" pitchFamily="2" charset="-122"/>
              </a:rPr>
              <a:t>关联分析</a:t>
            </a:r>
            <a:endParaRPr lang="en-US" sz="2400" dirty="0">
              <a:solidFill>
                <a:srgbClr val="000000"/>
              </a:solidFill>
              <a:latin typeface="黑体" pitchFamily="49" charset="-122"/>
              <a:ea typeface="黑体" pitchFamily="49" charset="-122"/>
              <a:sym typeface="Calibri" pitchFamily="34" charset="0"/>
            </a:endParaRPr>
          </a:p>
          <a:p>
            <a:pPr algn="ctr"/>
            <a:r>
              <a:rPr lang="en-US" altLang="zh-CN" sz="2400" dirty="0">
                <a:solidFill>
                  <a:srgbClr val="000000"/>
                </a:solidFill>
                <a:latin typeface="黑体" pitchFamily="49" charset="-122"/>
                <a:ea typeface="黑体" pitchFamily="49" charset="-122"/>
                <a:sym typeface="宋体" pitchFamily="2" charset="-122"/>
              </a:rPr>
              <a:t>(</a:t>
            </a:r>
            <a:r>
              <a:rPr lang="en-US" sz="2400" dirty="0">
                <a:solidFill>
                  <a:srgbClr val="000000"/>
                </a:solidFill>
                <a:latin typeface="黑体" pitchFamily="49" charset="-122"/>
                <a:ea typeface="黑体" pitchFamily="49" charset="-122"/>
                <a:sym typeface="Calibri" pitchFamily="34" charset="0"/>
              </a:rPr>
              <a:t>Association Analysis)</a:t>
            </a:r>
          </a:p>
        </p:txBody>
      </p:sp>
      <p:sp>
        <p:nvSpPr>
          <p:cNvPr id="24" name="Rounded Rectangle 8">
            <a:extLst>
              <a:ext uri="{FF2B5EF4-FFF2-40B4-BE49-F238E27FC236}">
                <a16:creationId xmlns:a16="http://schemas.microsoft.com/office/drawing/2014/main" id="{84D99781-A7F3-9546-9995-5A29CB4A0774}"/>
              </a:ext>
            </a:extLst>
          </p:cNvPr>
          <p:cNvSpPr>
            <a:spLocks noChangeArrowheads="1"/>
          </p:cNvSpPr>
          <p:nvPr/>
        </p:nvSpPr>
        <p:spPr bwMode="auto">
          <a:xfrm>
            <a:off x="2608469" y="4363584"/>
            <a:ext cx="2897188" cy="720725"/>
          </a:xfrm>
          <a:prstGeom prst="roundRect">
            <a:avLst>
              <a:gd name="adj" fmla="val 16667"/>
            </a:avLst>
          </a:prstGeom>
          <a:solidFill>
            <a:srgbClr val="FFFFFF"/>
          </a:solidFill>
          <a:ln w="25400" cap="flat" cmpd="sng">
            <a:solidFill>
              <a:schemeClr val="accent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sz="2400" dirty="0">
                <a:solidFill>
                  <a:srgbClr val="000000"/>
                </a:solidFill>
                <a:latin typeface="黑体" pitchFamily="49" charset="-122"/>
                <a:ea typeface="黑体" pitchFamily="49" charset="-122"/>
                <a:sym typeface="宋体" pitchFamily="2" charset="-122"/>
              </a:rPr>
              <a:t>聚类</a:t>
            </a:r>
            <a:endParaRPr lang="en-US" sz="2400" dirty="0">
              <a:solidFill>
                <a:srgbClr val="000000"/>
              </a:solidFill>
              <a:latin typeface="黑体" pitchFamily="49" charset="-122"/>
              <a:ea typeface="黑体" pitchFamily="49" charset="-122"/>
              <a:sym typeface="Calibri" pitchFamily="34" charset="0"/>
            </a:endParaRPr>
          </a:p>
          <a:p>
            <a:pPr algn="ctr"/>
            <a:r>
              <a:rPr lang="zh-CN" altLang="en-US" sz="2400" dirty="0">
                <a:solidFill>
                  <a:srgbClr val="000000"/>
                </a:solidFill>
                <a:latin typeface="黑体" pitchFamily="49" charset="-122"/>
                <a:ea typeface="黑体" pitchFamily="49" charset="-122"/>
                <a:sym typeface="宋体" pitchFamily="2" charset="-122"/>
              </a:rPr>
              <a:t>（</a:t>
            </a:r>
            <a:r>
              <a:rPr lang="en-US" sz="2400" dirty="0">
                <a:solidFill>
                  <a:srgbClr val="000000"/>
                </a:solidFill>
                <a:latin typeface="黑体" pitchFamily="49" charset="-122"/>
                <a:ea typeface="黑体" pitchFamily="49" charset="-122"/>
                <a:sym typeface="Calibri" pitchFamily="34" charset="0"/>
              </a:rPr>
              <a:t>Clustering</a:t>
            </a:r>
            <a:r>
              <a:rPr lang="zh-CN" altLang="en-US" sz="2400" dirty="0">
                <a:solidFill>
                  <a:srgbClr val="000000"/>
                </a:solidFill>
                <a:latin typeface="黑体" pitchFamily="49" charset="-122"/>
                <a:ea typeface="黑体" pitchFamily="49" charset="-122"/>
                <a:sym typeface="宋体" pitchFamily="2" charset="-122"/>
              </a:rPr>
              <a:t>）</a:t>
            </a:r>
            <a:endParaRPr lang="en-US" sz="2400" dirty="0">
              <a:solidFill>
                <a:srgbClr val="000000"/>
              </a:solidFill>
              <a:latin typeface="黑体" pitchFamily="49" charset="-122"/>
              <a:ea typeface="黑体" pitchFamily="49" charset="-122"/>
              <a:sym typeface="Calibri" pitchFamily="34" charset="0"/>
            </a:endParaRPr>
          </a:p>
        </p:txBody>
      </p:sp>
      <p:sp>
        <p:nvSpPr>
          <p:cNvPr id="25" name="Rounded Rectangle 9">
            <a:extLst>
              <a:ext uri="{FF2B5EF4-FFF2-40B4-BE49-F238E27FC236}">
                <a16:creationId xmlns:a16="http://schemas.microsoft.com/office/drawing/2014/main" id="{4EFD9FF1-81D2-2747-A56C-A0EAE210C891}"/>
              </a:ext>
            </a:extLst>
          </p:cNvPr>
          <p:cNvSpPr>
            <a:spLocks noChangeArrowheads="1"/>
          </p:cNvSpPr>
          <p:nvPr/>
        </p:nvSpPr>
        <p:spPr bwMode="auto">
          <a:xfrm>
            <a:off x="2608469" y="5582974"/>
            <a:ext cx="2897188" cy="720725"/>
          </a:xfrm>
          <a:prstGeom prst="roundRect">
            <a:avLst>
              <a:gd name="adj" fmla="val 16667"/>
            </a:avLst>
          </a:prstGeom>
          <a:solidFill>
            <a:srgbClr val="FFFFFF"/>
          </a:solidFill>
          <a:ln w="25400" cap="flat" cmpd="sng">
            <a:solidFill>
              <a:schemeClr val="accent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sz="2400">
                <a:solidFill>
                  <a:srgbClr val="000000"/>
                </a:solidFill>
                <a:latin typeface="黑体" pitchFamily="49" charset="-122"/>
                <a:ea typeface="黑体" pitchFamily="49" charset="-122"/>
                <a:sym typeface="宋体" pitchFamily="2" charset="-122"/>
              </a:rPr>
              <a:t>离群点分析</a:t>
            </a:r>
            <a:endParaRPr lang="en-US" sz="2400">
              <a:solidFill>
                <a:srgbClr val="000000"/>
              </a:solidFill>
              <a:latin typeface="黑体" pitchFamily="49" charset="-122"/>
              <a:ea typeface="黑体" pitchFamily="49" charset="-122"/>
              <a:sym typeface="Calibri" pitchFamily="34" charset="0"/>
            </a:endParaRPr>
          </a:p>
          <a:p>
            <a:pPr algn="ctr"/>
            <a:r>
              <a:rPr lang="zh-CN" altLang="en-US" sz="2400">
                <a:solidFill>
                  <a:srgbClr val="000000"/>
                </a:solidFill>
                <a:latin typeface="黑体" pitchFamily="49" charset="-122"/>
                <a:ea typeface="黑体" pitchFamily="49" charset="-122"/>
                <a:sym typeface="宋体" pitchFamily="2" charset="-122"/>
              </a:rPr>
              <a:t>（</a:t>
            </a:r>
            <a:r>
              <a:rPr lang="en-US" sz="2400">
                <a:solidFill>
                  <a:srgbClr val="000000"/>
                </a:solidFill>
                <a:latin typeface="黑体" pitchFamily="49" charset="-122"/>
                <a:ea typeface="黑体" pitchFamily="49" charset="-122"/>
                <a:sym typeface="Calibri" pitchFamily="34" charset="0"/>
              </a:rPr>
              <a:t>Outlier Mining</a:t>
            </a:r>
            <a:r>
              <a:rPr lang="zh-CN" altLang="en-US" sz="2400">
                <a:solidFill>
                  <a:srgbClr val="000000"/>
                </a:solidFill>
                <a:latin typeface="黑体" pitchFamily="49" charset="-122"/>
                <a:ea typeface="黑体" pitchFamily="49" charset="-122"/>
                <a:sym typeface="宋体" pitchFamily="2" charset="-122"/>
              </a:rPr>
              <a:t>）</a:t>
            </a:r>
            <a:endParaRPr lang="en-US" sz="2400">
              <a:solidFill>
                <a:srgbClr val="000000"/>
              </a:solidFill>
              <a:latin typeface="黑体" pitchFamily="49" charset="-122"/>
              <a:ea typeface="黑体" pitchFamily="49" charset="-122"/>
              <a:sym typeface="Calibri" pitchFamily="34" charset="0"/>
            </a:endParaRPr>
          </a:p>
        </p:txBody>
      </p:sp>
      <p:sp>
        <p:nvSpPr>
          <p:cNvPr id="26" name="TextBox 8">
            <a:extLst>
              <a:ext uri="{FF2B5EF4-FFF2-40B4-BE49-F238E27FC236}">
                <a16:creationId xmlns:a16="http://schemas.microsoft.com/office/drawing/2014/main" id="{D3708873-0F45-4F46-A75E-AFF7AC799060}"/>
              </a:ext>
            </a:extLst>
          </p:cNvPr>
          <p:cNvSpPr>
            <a:spLocks noChangeArrowheads="1"/>
          </p:cNvSpPr>
          <p:nvPr/>
        </p:nvSpPr>
        <p:spPr bwMode="auto">
          <a:xfrm>
            <a:off x="5895493" y="4195883"/>
            <a:ext cx="4608512" cy="1200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2400" dirty="0">
                <a:solidFill>
                  <a:srgbClr val="000000"/>
                </a:solidFill>
                <a:latin typeface="黑体" pitchFamily="49" charset="-122"/>
                <a:ea typeface="黑体" pitchFamily="49" charset="-122"/>
                <a:sym typeface="宋体" pitchFamily="2" charset="-122"/>
              </a:rPr>
              <a:t>对于无标记的数据，根据</a:t>
            </a:r>
            <a:r>
              <a:rPr lang="zh-CN" altLang="en-US" sz="2400" b="1" dirty="0">
                <a:solidFill>
                  <a:srgbClr val="000000"/>
                </a:solidFill>
                <a:latin typeface="黑体" pitchFamily="49" charset="-122"/>
                <a:ea typeface="黑体" pitchFamily="49" charset="-122"/>
                <a:sym typeface="宋体" pitchFamily="2" charset="-122"/>
              </a:rPr>
              <a:t>“最大化类内相似性、最小化类间相似性”</a:t>
            </a:r>
            <a:r>
              <a:rPr lang="zh-CN" altLang="en-US" sz="2400" dirty="0">
                <a:solidFill>
                  <a:srgbClr val="000000"/>
                </a:solidFill>
                <a:latin typeface="黑体" pitchFamily="49" charset="-122"/>
                <a:ea typeface="黑体" pitchFamily="49" charset="-122"/>
                <a:sym typeface="宋体" pitchFamily="2" charset="-122"/>
              </a:rPr>
              <a:t>的原则进行分组</a:t>
            </a:r>
            <a:endParaRPr lang="en-US" sz="2400" dirty="0">
              <a:solidFill>
                <a:srgbClr val="000000"/>
              </a:solidFill>
              <a:latin typeface="黑体" pitchFamily="49" charset="-122"/>
              <a:ea typeface="黑体" pitchFamily="49" charset="-122"/>
              <a:sym typeface="Calibri" pitchFamily="34" charset="0"/>
            </a:endParaRPr>
          </a:p>
        </p:txBody>
      </p:sp>
      <p:sp>
        <p:nvSpPr>
          <p:cNvPr id="27" name="TextBox 9">
            <a:extLst>
              <a:ext uri="{FF2B5EF4-FFF2-40B4-BE49-F238E27FC236}">
                <a16:creationId xmlns:a16="http://schemas.microsoft.com/office/drawing/2014/main" id="{50407A41-F3A7-E24A-B017-DDAB7A9019E8}"/>
              </a:ext>
            </a:extLst>
          </p:cNvPr>
          <p:cNvSpPr>
            <a:spLocks noChangeArrowheads="1"/>
          </p:cNvSpPr>
          <p:nvPr/>
        </p:nvSpPr>
        <p:spPr bwMode="auto">
          <a:xfrm>
            <a:off x="5888243" y="2828835"/>
            <a:ext cx="4608513" cy="1200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2400" dirty="0">
                <a:solidFill>
                  <a:srgbClr val="000000"/>
                </a:solidFill>
                <a:latin typeface="黑体" pitchFamily="49" charset="-122"/>
                <a:ea typeface="黑体" pitchFamily="49" charset="-122"/>
                <a:sym typeface="宋体" pitchFamily="2" charset="-122"/>
              </a:rPr>
              <a:t>分析数据中的</a:t>
            </a:r>
            <a:r>
              <a:rPr lang="zh-CN" altLang="en-US" sz="2400" b="1" dirty="0">
                <a:solidFill>
                  <a:srgbClr val="000000"/>
                </a:solidFill>
                <a:latin typeface="黑体" pitchFamily="49" charset="-122"/>
                <a:ea typeface="黑体" pitchFamily="49" charset="-122"/>
                <a:sym typeface="宋体" pitchFamily="2" charset="-122"/>
              </a:rPr>
              <a:t>“属性</a:t>
            </a:r>
            <a:r>
              <a:rPr lang="en-US" sz="2400" b="1" dirty="0">
                <a:solidFill>
                  <a:srgbClr val="000000"/>
                </a:solidFill>
                <a:latin typeface="黑体" pitchFamily="49" charset="-122"/>
                <a:ea typeface="黑体" pitchFamily="49" charset="-122"/>
                <a:sym typeface="Calibri" pitchFamily="34" charset="0"/>
              </a:rPr>
              <a:t>-</a:t>
            </a:r>
            <a:r>
              <a:rPr lang="zh-CN" altLang="en-US" sz="2400" b="1" dirty="0">
                <a:solidFill>
                  <a:srgbClr val="000000"/>
                </a:solidFill>
                <a:latin typeface="黑体" pitchFamily="49" charset="-122"/>
                <a:ea typeface="黑体" pitchFamily="49" charset="-122"/>
                <a:sym typeface="宋体" pitchFamily="2" charset="-122"/>
              </a:rPr>
              <a:t>值”</a:t>
            </a:r>
            <a:r>
              <a:rPr lang="zh-CN" altLang="en-US" sz="2400" dirty="0">
                <a:solidFill>
                  <a:srgbClr val="000000"/>
                </a:solidFill>
                <a:latin typeface="黑体" pitchFamily="49" charset="-122"/>
                <a:ea typeface="黑体" pitchFamily="49" charset="-122"/>
                <a:sym typeface="宋体" pitchFamily="2" charset="-122"/>
              </a:rPr>
              <a:t>频繁出现的情况，并探究频繁出现的条件</a:t>
            </a:r>
            <a:endParaRPr lang="en-US" sz="2400" dirty="0">
              <a:solidFill>
                <a:srgbClr val="000000"/>
              </a:solidFill>
              <a:latin typeface="黑体" pitchFamily="49" charset="-122"/>
              <a:ea typeface="黑体" pitchFamily="49" charset="-122"/>
              <a:sym typeface="Calibri" pitchFamily="34" charset="0"/>
            </a:endParaRPr>
          </a:p>
        </p:txBody>
      </p:sp>
      <p:sp>
        <p:nvSpPr>
          <p:cNvPr id="47" name="TextBox 10">
            <a:extLst>
              <a:ext uri="{FF2B5EF4-FFF2-40B4-BE49-F238E27FC236}">
                <a16:creationId xmlns:a16="http://schemas.microsoft.com/office/drawing/2014/main" id="{2AF94599-6EB1-774E-A4C1-254CA19E511E}"/>
              </a:ext>
            </a:extLst>
          </p:cNvPr>
          <p:cNvSpPr>
            <a:spLocks noChangeArrowheads="1"/>
          </p:cNvSpPr>
          <p:nvPr/>
        </p:nvSpPr>
        <p:spPr bwMode="auto">
          <a:xfrm>
            <a:off x="5888243" y="5527837"/>
            <a:ext cx="4608513"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2400" dirty="0">
                <a:solidFill>
                  <a:srgbClr val="000000"/>
                </a:solidFill>
                <a:ea typeface="黑体" pitchFamily="49" charset="-122"/>
                <a:sym typeface="宋体" pitchFamily="2" charset="-122"/>
              </a:rPr>
              <a:t>分析数据集中</a:t>
            </a:r>
            <a:r>
              <a:rPr lang="zh-CN" altLang="en-US" sz="2400" b="1" dirty="0">
                <a:solidFill>
                  <a:srgbClr val="000000"/>
                </a:solidFill>
                <a:ea typeface="黑体" pitchFamily="49" charset="-122"/>
                <a:sym typeface="宋体" pitchFamily="2" charset="-122"/>
              </a:rPr>
              <a:t>与数据一般行为或模型不一致</a:t>
            </a:r>
            <a:r>
              <a:rPr lang="zh-CN" altLang="en-US" sz="2400" dirty="0">
                <a:solidFill>
                  <a:srgbClr val="000000"/>
                </a:solidFill>
                <a:ea typeface="黑体" pitchFamily="49" charset="-122"/>
                <a:sym typeface="宋体" pitchFamily="2" charset="-122"/>
              </a:rPr>
              <a:t>的数据点</a:t>
            </a:r>
            <a:endParaRPr lang="en-US" sz="2400" dirty="0">
              <a:solidFill>
                <a:srgbClr val="000000"/>
              </a:solidFill>
              <a:ea typeface="黑体" pitchFamily="49" charset="-122"/>
              <a:sym typeface="Calibri" pitchFamily="34" charset="0"/>
            </a:endParaRPr>
          </a:p>
        </p:txBody>
      </p:sp>
      <p:sp>
        <p:nvSpPr>
          <p:cNvPr id="48" name="Rounded Rectangle 14">
            <a:extLst>
              <a:ext uri="{FF2B5EF4-FFF2-40B4-BE49-F238E27FC236}">
                <a16:creationId xmlns:a16="http://schemas.microsoft.com/office/drawing/2014/main" id="{1F617EF7-2EC9-A44B-B4C7-60780771999C}"/>
              </a:ext>
            </a:extLst>
          </p:cNvPr>
          <p:cNvSpPr>
            <a:spLocks noChangeArrowheads="1"/>
          </p:cNvSpPr>
          <p:nvPr/>
        </p:nvSpPr>
        <p:spPr bwMode="auto">
          <a:xfrm>
            <a:off x="2608469" y="1573804"/>
            <a:ext cx="2897188" cy="1113144"/>
          </a:xfrm>
          <a:prstGeom prst="roundRect">
            <a:avLst>
              <a:gd name="adj" fmla="val 16667"/>
            </a:avLst>
          </a:prstGeom>
          <a:solidFill>
            <a:srgbClr val="FFFFFF"/>
          </a:solidFill>
          <a:ln w="25400" cap="flat" cmpd="sng">
            <a:solidFill>
              <a:schemeClr val="accent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sz="2400" dirty="0">
                <a:solidFill>
                  <a:srgbClr val="000000"/>
                </a:solidFill>
                <a:latin typeface="黑体" pitchFamily="49" charset="-122"/>
                <a:ea typeface="黑体" pitchFamily="49" charset="-122"/>
                <a:sym typeface="宋体" pitchFamily="2" charset="-122"/>
              </a:rPr>
              <a:t>分类与预测</a:t>
            </a:r>
            <a:endParaRPr lang="en-US" altLang="zh-CN" sz="2400" dirty="0">
              <a:solidFill>
                <a:srgbClr val="000000"/>
              </a:solidFill>
              <a:latin typeface="黑体" pitchFamily="49" charset="-122"/>
              <a:ea typeface="黑体" pitchFamily="49" charset="-122"/>
              <a:sym typeface="宋体" pitchFamily="2" charset="-122"/>
            </a:endParaRPr>
          </a:p>
          <a:p>
            <a:pPr algn="ctr"/>
            <a:r>
              <a:rPr lang="zh-CN" altLang="en-US" sz="2400" dirty="0">
                <a:solidFill>
                  <a:srgbClr val="000000"/>
                </a:solidFill>
                <a:latin typeface="黑体" pitchFamily="49" charset="-122"/>
                <a:ea typeface="黑体" pitchFamily="49" charset="-122"/>
                <a:sym typeface="宋体" pitchFamily="2" charset="-122"/>
              </a:rPr>
              <a:t>（</a:t>
            </a:r>
            <a:r>
              <a:rPr lang="en-US" altLang="zh-CN" sz="2400" dirty="0">
                <a:solidFill>
                  <a:srgbClr val="000000"/>
                </a:solidFill>
                <a:latin typeface="黑体" pitchFamily="49" charset="-122"/>
                <a:ea typeface="黑体" pitchFamily="49" charset="-122"/>
                <a:sym typeface="宋体" pitchFamily="2" charset="-122"/>
              </a:rPr>
              <a:t>Classification</a:t>
            </a:r>
            <a:r>
              <a:rPr lang="zh-CN" altLang="en-US" sz="2400" dirty="0">
                <a:solidFill>
                  <a:srgbClr val="000000"/>
                </a:solidFill>
                <a:latin typeface="黑体" pitchFamily="49" charset="-122"/>
                <a:ea typeface="黑体" pitchFamily="49" charset="-122"/>
                <a:sym typeface="宋体" pitchFamily="2" charset="-122"/>
              </a:rPr>
              <a:t> </a:t>
            </a:r>
            <a:r>
              <a:rPr lang="en-US" altLang="zh-CN" sz="2400" dirty="0">
                <a:solidFill>
                  <a:srgbClr val="000000"/>
                </a:solidFill>
                <a:latin typeface="黑体" pitchFamily="49" charset="-122"/>
                <a:ea typeface="黑体" pitchFamily="49" charset="-122"/>
                <a:sym typeface="宋体" pitchFamily="2" charset="-122"/>
              </a:rPr>
              <a:t>and</a:t>
            </a:r>
            <a:r>
              <a:rPr lang="zh-CN" altLang="en-US" sz="2400" dirty="0">
                <a:solidFill>
                  <a:srgbClr val="000000"/>
                </a:solidFill>
                <a:latin typeface="黑体" pitchFamily="49" charset="-122"/>
                <a:ea typeface="黑体" pitchFamily="49" charset="-122"/>
                <a:sym typeface="宋体" pitchFamily="2" charset="-122"/>
              </a:rPr>
              <a:t> </a:t>
            </a:r>
            <a:r>
              <a:rPr lang="en-US" altLang="zh-CN" sz="2400" dirty="0">
                <a:solidFill>
                  <a:srgbClr val="000000"/>
                </a:solidFill>
                <a:latin typeface="黑体" pitchFamily="49" charset="-122"/>
                <a:ea typeface="黑体" pitchFamily="49" charset="-122"/>
                <a:sym typeface="宋体" pitchFamily="2" charset="-122"/>
              </a:rPr>
              <a:t>Prediction</a:t>
            </a:r>
            <a:r>
              <a:rPr lang="zh-CN" altLang="en-US" sz="2400" dirty="0">
                <a:solidFill>
                  <a:srgbClr val="000000"/>
                </a:solidFill>
                <a:latin typeface="黑体" pitchFamily="49" charset="-122"/>
                <a:ea typeface="黑体" pitchFamily="49" charset="-122"/>
                <a:sym typeface="宋体" pitchFamily="2" charset="-122"/>
              </a:rPr>
              <a:t>）</a:t>
            </a:r>
            <a:endParaRPr lang="en-US" sz="2400" dirty="0">
              <a:solidFill>
                <a:srgbClr val="000000"/>
              </a:solidFill>
              <a:latin typeface="黑体" pitchFamily="49" charset="-122"/>
              <a:ea typeface="黑体" pitchFamily="49" charset="-122"/>
              <a:sym typeface="Calibri" pitchFamily="34" charset="0"/>
            </a:endParaRPr>
          </a:p>
        </p:txBody>
      </p:sp>
      <p:sp>
        <p:nvSpPr>
          <p:cNvPr id="49" name="TextBox 12">
            <a:extLst>
              <a:ext uri="{FF2B5EF4-FFF2-40B4-BE49-F238E27FC236}">
                <a16:creationId xmlns:a16="http://schemas.microsoft.com/office/drawing/2014/main" id="{A15315B1-043E-C14D-885C-F4B3AD725FAE}"/>
              </a:ext>
            </a:extLst>
          </p:cNvPr>
          <p:cNvSpPr>
            <a:spLocks noChangeArrowheads="1"/>
          </p:cNvSpPr>
          <p:nvPr/>
        </p:nvSpPr>
        <p:spPr bwMode="auto">
          <a:xfrm>
            <a:off x="5888244" y="1782927"/>
            <a:ext cx="4608513"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2400" dirty="0">
                <a:solidFill>
                  <a:srgbClr val="000000"/>
                </a:solidFill>
                <a:ea typeface="黑体" pitchFamily="49" charset="-122"/>
                <a:sym typeface="宋体" pitchFamily="2" charset="-122"/>
              </a:rPr>
              <a:t>对未分类数据进行属性预测</a:t>
            </a:r>
          </a:p>
        </p:txBody>
      </p:sp>
      <p:sp>
        <p:nvSpPr>
          <p:cNvPr id="3" name="TextBox 2">
            <a:extLst>
              <a:ext uri="{FF2B5EF4-FFF2-40B4-BE49-F238E27FC236}">
                <a16:creationId xmlns:a16="http://schemas.microsoft.com/office/drawing/2014/main" id="{53EBFAAF-684F-B943-AF1A-C01235C0D589}"/>
              </a:ext>
            </a:extLst>
          </p:cNvPr>
          <p:cNvSpPr txBox="1"/>
          <p:nvPr/>
        </p:nvSpPr>
        <p:spPr>
          <a:xfrm>
            <a:off x="254152" y="3730641"/>
            <a:ext cx="1723549"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描述性任务</a:t>
            </a:r>
            <a:endParaRPr lang="en-US" sz="2400" dirty="0">
              <a:latin typeface="SimHei" panose="02010609060101010101" pitchFamily="49" charset="-122"/>
              <a:ea typeface="SimHei" panose="02010609060101010101" pitchFamily="49" charset="-122"/>
            </a:endParaRPr>
          </a:p>
        </p:txBody>
      </p:sp>
      <p:sp>
        <p:nvSpPr>
          <p:cNvPr id="5" name="Left Brace 4">
            <a:extLst>
              <a:ext uri="{FF2B5EF4-FFF2-40B4-BE49-F238E27FC236}">
                <a16:creationId xmlns:a16="http://schemas.microsoft.com/office/drawing/2014/main" id="{E10B19AF-18DB-934D-95A8-6A32AFEB7080}"/>
              </a:ext>
            </a:extLst>
          </p:cNvPr>
          <p:cNvSpPr/>
          <p:nvPr/>
        </p:nvSpPr>
        <p:spPr>
          <a:xfrm>
            <a:off x="1996107" y="1821501"/>
            <a:ext cx="417444" cy="427994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ectangle 13">
            <a:extLst>
              <a:ext uri="{FF2B5EF4-FFF2-40B4-BE49-F238E27FC236}">
                <a16:creationId xmlns:a16="http://schemas.microsoft.com/office/drawing/2014/main" id="{B2D773B9-5768-3747-8F4D-C54CF0186910}"/>
              </a:ext>
            </a:extLst>
          </p:cNvPr>
          <p:cNvSpPr/>
          <p:nvPr/>
        </p:nvSpPr>
        <p:spPr>
          <a:xfrm>
            <a:off x="-15500" y="6423577"/>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D325CDA-23F4-6744-8F75-1B660017A051}"/>
              </a:ext>
            </a:extLst>
          </p:cNvPr>
          <p:cNvSpPr/>
          <p:nvPr/>
        </p:nvSpPr>
        <p:spPr>
          <a:xfrm>
            <a:off x="-15500" y="-15498"/>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56443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5">
            <a:extLst>
              <a:ext uri="{FF2B5EF4-FFF2-40B4-BE49-F238E27FC236}">
                <a16:creationId xmlns:a16="http://schemas.microsoft.com/office/drawing/2014/main" id="{C9E5CD6A-95AC-4D4C-8EC6-272CCDDD3E0A}"/>
              </a:ext>
            </a:extLst>
          </p:cNvPr>
          <p:cNvSpPr>
            <a:spLocks noChangeArrowheads="1"/>
          </p:cNvSpPr>
          <p:nvPr/>
        </p:nvSpPr>
        <p:spPr bwMode="auto">
          <a:xfrm>
            <a:off x="3432505" y="2256444"/>
            <a:ext cx="3073400" cy="720725"/>
          </a:xfrm>
          <a:prstGeom prst="roundRect">
            <a:avLst>
              <a:gd name="adj" fmla="val 16667"/>
            </a:avLst>
          </a:prstGeom>
          <a:solidFill>
            <a:srgbClr val="FFFFFF"/>
          </a:solidFill>
          <a:ln w="25400" cap="flat" cmpd="sng">
            <a:solidFill>
              <a:srgbClr val="9BBB59"/>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sz="2400">
                <a:solidFill>
                  <a:srgbClr val="000000"/>
                </a:solidFill>
                <a:latin typeface="SimHei" panose="02010609060101010101" pitchFamily="49" charset="-122"/>
                <a:ea typeface="SimHei" panose="02010609060101010101" pitchFamily="49" charset="-122"/>
                <a:sym typeface="宋体" pitchFamily="2" charset="-122"/>
              </a:rPr>
              <a:t>分类</a:t>
            </a:r>
          </a:p>
          <a:p>
            <a:pPr algn="ctr"/>
            <a:r>
              <a:rPr lang="zh-CN" altLang="en-US" sz="2400">
                <a:solidFill>
                  <a:srgbClr val="000000"/>
                </a:solidFill>
                <a:latin typeface="SimHei" panose="02010609060101010101" pitchFamily="49" charset="-122"/>
                <a:ea typeface="SimHei" panose="02010609060101010101" pitchFamily="49" charset="-122"/>
                <a:sym typeface="宋体" pitchFamily="2" charset="-122"/>
              </a:rPr>
              <a:t>（</a:t>
            </a:r>
            <a:r>
              <a:rPr lang="en-US" sz="2400">
                <a:solidFill>
                  <a:srgbClr val="000000"/>
                </a:solidFill>
                <a:latin typeface="SimHei" panose="02010609060101010101" pitchFamily="49" charset="-122"/>
                <a:ea typeface="SimHei" panose="02010609060101010101" pitchFamily="49" charset="-122"/>
                <a:sym typeface="Calibri" pitchFamily="34" charset="0"/>
              </a:rPr>
              <a:t>Classification</a:t>
            </a:r>
            <a:r>
              <a:rPr lang="zh-CN" altLang="en-US" sz="2400">
                <a:solidFill>
                  <a:srgbClr val="000000"/>
                </a:solidFill>
                <a:latin typeface="SimHei" panose="02010609060101010101" pitchFamily="49" charset="-122"/>
                <a:ea typeface="SimHei" panose="02010609060101010101" pitchFamily="49" charset="-122"/>
                <a:sym typeface="宋体" pitchFamily="2" charset="-122"/>
              </a:rPr>
              <a:t>）</a:t>
            </a:r>
          </a:p>
        </p:txBody>
      </p:sp>
      <p:sp>
        <p:nvSpPr>
          <p:cNvPr id="5" name="TextBox 14">
            <a:extLst>
              <a:ext uri="{FF2B5EF4-FFF2-40B4-BE49-F238E27FC236}">
                <a16:creationId xmlns:a16="http://schemas.microsoft.com/office/drawing/2014/main" id="{BA8A12F1-6BAA-204A-82B9-B7BCC4912002}"/>
              </a:ext>
            </a:extLst>
          </p:cNvPr>
          <p:cNvSpPr>
            <a:spLocks noChangeArrowheads="1"/>
          </p:cNvSpPr>
          <p:nvPr/>
        </p:nvSpPr>
        <p:spPr bwMode="auto">
          <a:xfrm>
            <a:off x="6786893" y="1494255"/>
            <a:ext cx="4608512" cy="22451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50000"/>
              </a:lnSpc>
            </a:pPr>
            <a:r>
              <a:rPr lang="zh-CN" altLang="en-US" sz="2400" dirty="0">
                <a:solidFill>
                  <a:srgbClr val="000000"/>
                </a:solidFill>
                <a:latin typeface="SimHei" panose="02010609060101010101" pitchFamily="49" charset="-122"/>
                <a:ea typeface="SimHei" panose="02010609060101010101" pitchFamily="49" charset="-122"/>
                <a:sym typeface="宋体" pitchFamily="2" charset="-122"/>
              </a:rPr>
              <a:t>使用能够</a:t>
            </a:r>
            <a:r>
              <a:rPr lang="zh-CN" altLang="en-US" sz="2400" b="1" dirty="0">
                <a:solidFill>
                  <a:srgbClr val="000000"/>
                </a:solidFill>
                <a:latin typeface="SimHei" panose="02010609060101010101" pitchFamily="49" charset="-122"/>
                <a:ea typeface="SimHei" panose="02010609060101010101" pitchFamily="49" charset="-122"/>
                <a:sym typeface="宋体" pitchFamily="2" charset="-122"/>
              </a:rPr>
              <a:t>描述并区分数据类别或概念</a:t>
            </a:r>
            <a:r>
              <a:rPr lang="zh-CN" altLang="en-US" sz="2400" dirty="0">
                <a:solidFill>
                  <a:srgbClr val="000000"/>
                </a:solidFill>
                <a:latin typeface="SimHei" panose="02010609060101010101" pitchFamily="49" charset="-122"/>
                <a:ea typeface="SimHei" panose="02010609060101010101" pitchFamily="49" charset="-122"/>
                <a:sym typeface="宋体" pitchFamily="2" charset="-122"/>
              </a:rPr>
              <a:t>的模型，</a:t>
            </a:r>
            <a:r>
              <a:rPr lang="zh-CN" altLang="en-US" sz="2400" b="1" dirty="0">
                <a:solidFill>
                  <a:srgbClr val="000000"/>
                </a:solidFill>
                <a:latin typeface="SimHei" panose="02010609060101010101" pitchFamily="49" charset="-122"/>
                <a:ea typeface="SimHei" panose="02010609060101010101" pitchFamily="49" charset="-122"/>
                <a:sym typeface="宋体" pitchFamily="2" charset="-122"/>
              </a:rPr>
              <a:t>预测</a:t>
            </a:r>
            <a:r>
              <a:rPr lang="zh-CN" altLang="en-US" sz="2400" dirty="0">
                <a:solidFill>
                  <a:srgbClr val="000000"/>
                </a:solidFill>
                <a:latin typeface="SimHei" panose="02010609060101010101" pitchFamily="49" charset="-122"/>
                <a:ea typeface="SimHei" panose="02010609060101010101" pitchFamily="49" charset="-122"/>
                <a:sym typeface="宋体" pitchFamily="2" charset="-122"/>
              </a:rPr>
              <a:t>数据中标记</a:t>
            </a:r>
            <a:r>
              <a:rPr lang="zh-CN" altLang="en-US" sz="2400" b="1" dirty="0">
                <a:solidFill>
                  <a:srgbClr val="000000"/>
                </a:solidFill>
                <a:latin typeface="SimHei" panose="02010609060101010101" pitchFamily="49" charset="-122"/>
                <a:ea typeface="SimHei" panose="02010609060101010101" pitchFamily="49" charset="-122"/>
                <a:sym typeface="宋体" pitchFamily="2" charset="-122"/>
              </a:rPr>
              <a:t>未知</a:t>
            </a:r>
            <a:r>
              <a:rPr lang="zh-CN" altLang="en-US" sz="2400" dirty="0">
                <a:solidFill>
                  <a:srgbClr val="000000"/>
                </a:solidFill>
                <a:latin typeface="SimHei" panose="02010609060101010101" pitchFamily="49" charset="-122"/>
                <a:ea typeface="SimHei" panose="02010609060101010101" pitchFamily="49" charset="-122"/>
                <a:sym typeface="宋体" pitchFamily="2" charset="-122"/>
              </a:rPr>
              <a:t>的对象。模型的导出</a:t>
            </a:r>
            <a:r>
              <a:rPr lang="zh-CN" altLang="en-US" sz="2400" b="1" dirty="0">
                <a:solidFill>
                  <a:srgbClr val="000000"/>
                </a:solidFill>
                <a:latin typeface="SimHei" panose="02010609060101010101" pitchFamily="49" charset="-122"/>
                <a:ea typeface="SimHei" panose="02010609060101010101" pitchFamily="49" charset="-122"/>
                <a:sym typeface="宋体" pitchFamily="2" charset="-122"/>
              </a:rPr>
              <a:t>基于对训练数据集</a:t>
            </a:r>
            <a:r>
              <a:rPr lang="zh-CN" altLang="en-US" sz="2400" dirty="0">
                <a:solidFill>
                  <a:srgbClr val="000000"/>
                </a:solidFill>
                <a:latin typeface="SimHei" panose="02010609060101010101" pitchFamily="49" charset="-122"/>
                <a:ea typeface="SimHei" panose="02010609060101010101" pitchFamily="49" charset="-122"/>
                <a:sym typeface="宋体" pitchFamily="2" charset="-122"/>
              </a:rPr>
              <a:t>的分析。</a:t>
            </a:r>
            <a:endParaRPr lang="en-US" sz="2400" dirty="0">
              <a:solidFill>
                <a:srgbClr val="000000"/>
              </a:solidFill>
              <a:latin typeface="SimHei" panose="02010609060101010101" pitchFamily="49" charset="-122"/>
              <a:ea typeface="SimHei" panose="02010609060101010101" pitchFamily="49" charset="-122"/>
              <a:sym typeface="Calibri" pitchFamily="34" charset="0"/>
            </a:endParaRPr>
          </a:p>
        </p:txBody>
      </p:sp>
      <p:sp>
        <p:nvSpPr>
          <p:cNvPr id="6" name="Rounded Rectangle 7">
            <a:extLst>
              <a:ext uri="{FF2B5EF4-FFF2-40B4-BE49-F238E27FC236}">
                <a16:creationId xmlns:a16="http://schemas.microsoft.com/office/drawing/2014/main" id="{0158C41C-76F2-9D46-B976-0A2334EC82B0}"/>
              </a:ext>
            </a:extLst>
          </p:cNvPr>
          <p:cNvSpPr>
            <a:spLocks noChangeArrowheads="1"/>
          </p:cNvSpPr>
          <p:nvPr/>
        </p:nvSpPr>
        <p:spPr bwMode="auto">
          <a:xfrm>
            <a:off x="3432505" y="4632292"/>
            <a:ext cx="3073400" cy="1331982"/>
          </a:xfrm>
          <a:prstGeom prst="roundRect">
            <a:avLst>
              <a:gd name="adj" fmla="val 16667"/>
            </a:avLst>
          </a:prstGeom>
          <a:solidFill>
            <a:srgbClr val="FFFFFF"/>
          </a:solidFill>
          <a:ln w="25400" cap="flat" cmpd="sng">
            <a:solidFill>
              <a:srgbClr val="9BBB59"/>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sz="2400" dirty="0">
                <a:solidFill>
                  <a:srgbClr val="000000"/>
                </a:solidFill>
                <a:latin typeface="SimHei" panose="02010609060101010101" pitchFamily="49" charset="-122"/>
                <a:ea typeface="SimHei" panose="02010609060101010101" pitchFamily="49" charset="-122"/>
                <a:sym typeface="宋体" pitchFamily="2" charset="-122"/>
              </a:rPr>
              <a:t>演化分析</a:t>
            </a:r>
          </a:p>
          <a:p>
            <a:pPr algn="ctr"/>
            <a:r>
              <a:rPr lang="zh-CN" altLang="en-US" sz="2400" dirty="0">
                <a:solidFill>
                  <a:srgbClr val="000000"/>
                </a:solidFill>
                <a:latin typeface="SimHei" panose="02010609060101010101" pitchFamily="49" charset="-122"/>
                <a:ea typeface="SimHei" panose="02010609060101010101" pitchFamily="49" charset="-122"/>
                <a:sym typeface="宋体" pitchFamily="2" charset="-122"/>
              </a:rPr>
              <a:t>（</a:t>
            </a:r>
            <a:r>
              <a:rPr lang="en-US" sz="2400" dirty="0">
                <a:solidFill>
                  <a:srgbClr val="000000"/>
                </a:solidFill>
                <a:latin typeface="SimHei" panose="02010609060101010101" pitchFamily="49" charset="-122"/>
                <a:ea typeface="SimHei" panose="02010609060101010101" pitchFamily="49" charset="-122"/>
                <a:sym typeface="Calibri" pitchFamily="34" charset="0"/>
              </a:rPr>
              <a:t>Evolution Analysis</a:t>
            </a:r>
            <a:r>
              <a:rPr lang="zh-CN" altLang="en-US" sz="2400" dirty="0">
                <a:solidFill>
                  <a:srgbClr val="000000"/>
                </a:solidFill>
                <a:latin typeface="SimHei" panose="02010609060101010101" pitchFamily="49" charset="-122"/>
                <a:ea typeface="SimHei" panose="02010609060101010101" pitchFamily="49" charset="-122"/>
                <a:sym typeface="宋体" pitchFamily="2" charset="-122"/>
              </a:rPr>
              <a:t>）</a:t>
            </a:r>
          </a:p>
        </p:txBody>
      </p:sp>
      <p:sp>
        <p:nvSpPr>
          <p:cNvPr id="7" name="TextBox 16">
            <a:extLst>
              <a:ext uri="{FF2B5EF4-FFF2-40B4-BE49-F238E27FC236}">
                <a16:creationId xmlns:a16="http://schemas.microsoft.com/office/drawing/2014/main" id="{982E1B16-E5D6-DB42-8714-9D82D3B064C8}"/>
              </a:ext>
            </a:extLst>
          </p:cNvPr>
          <p:cNvSpPr>
            <a:spLocks noChangeArrowheads="1"/>
          </p:cNvSpPr>
          <p:nvPr/>
        </p:nvSpPr>
        <p:spPr bwMode="auto">
          <a:xfrm>
            <a:off x="6786893" y="4175732"/>
            <a:ext cx="4608512" cy="22451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50000"/>
              </a:lnSpc>
            </a:pPr>
            <a:r>
              <a:rPr lang="zh-CN" altLang="en-US" sz="2400" dirty="0">
                <a:solidFill>
                  <a:srgbClr val="000000"/>
                </a:solidFill>
                <a:latin typeface="SimHei" panose="02010609060101010101" pitchFamily="49" charset="-122"/>
                <a:ea typeface="SimHei" panose="02010609060101010101" pitchFamily="49" charset="-122"/>
                <a:sym typeface="宋体" pitchFamily="2" charset="-122"/>
              </a:rPr>
              <a:t>分析数据随</a:t>
            </a:r>
            <a:r>
              <a:rPr lang="zh-CN" altLang="en-US" sz="2400" b="1" dirty="0">
                <a:solidFill>
                  <a:srgbClr val="000000"/>
                </a:solidFill>
                <a:latin typeface="SimHei" panose="02010609060101010101" pitchFamily="49" charset="-122"/>
                <a:ea typeface="SimHei" panose="02010609060101010101" pitchFamily="49" charset="-122"/>
                <a:sym typeface="宋体" pitchFamily="2" charset="-122"/>
              </a:rPr>
              <a:t>时空变化</a:t>
            </a:r>
            <a:r>
              <a:rPr lang="zh-CN" altLang="en-US" sz="2400" dirty="0">
                <a:solidFill>
                  <a:srgbClr val="000000"/>
                </a:solidFill>
                <a:latin typeface="SimHei" panose="02010609060101010101" pitchFamily="49" charset="-122"/>
                <a:ea typeface="SimHei" panose="02010609060101010101" pitchFamily="49" charset="-122"/>
                <a:sym typeface="宋体" pitchFamily="2" charset="-122"/>
              </a:rPr>
              <a:t>所形成的</a:t>
            </a:r>
            <a:r>
              <a:rPr lang="zh-CN" altLang="en-US" sz="2400" b="1" dirty="0">
                <a:solidFill>
                  <a:srgbClr val="000000"/>
                </a:solidFill>
                <a:latin typeface="SimHei" panose="02010609060101010101" pitchFamily="49" charset="-122"/>
                <a:ea typeface="SimHei" panose="02010609060101010101" pitchFamily="49" charset="-122"/>
                <a:sym typeface="宋体" pitchFamily="2" charset="-122"/>
              </a:rPr>
              <a:t>演变规律</a:t>
            </a:r>
            <a:r>
              <a:rPr lang="zh-CN" altLang="en-US" sz="2400" dirty="0">
                <a:solidFill>
                  <a:srgbClr val="000000"/>
                </a:solidFill>
                <a:latin typeface="SimHei" panose="02010609060101010101" pitchFamily="49" charset="-122"/>
                <a:ea typeface="SimHei" panose="02010609060101010101" pitchFamily="49" charset="-122"/>
                <a:sym typeface="宋体" pitchFamily="2" charset="-122"/>
              </a:rPr>
              <a:t>（单调、周期等），并对其</a:t>
            </a:r>
            <a:r>
              <a:rPr lang="zh-CN" altLang="en-US" sz="2400" b="1" dirty="0">
                <a:solidFill>
                  <a:srgbClr val="000000"/>
                </a:solidFill>
                <a:latin typeface="SimHei" panose="02010609060101010101" pitchFamily="49" charset="-122"/>
                <a:ea typeface="SimHei" panose="02010609060101010101" pitchFamily="49" charset="-122"/>
                <a:sym typeface="宋体" pitchFamily="2" charset="-122"/>
              </a:rPr>
              <a:t>建模</a:t>
            </a:r>
            <a:r>
              <a:rPr lang="zh-CN" altLang="en-US" sz="2400" dirty="0">
                <a:solidFill>
                  <a:srgbClr val="000000"/>
                </a:solidFill>
                <a:latin typeface="SimHei" panose="02010609060101010101" pitchFamily="49" charset="-122"/>
                <a:ea typeface="SimHei" panose="02010609060101010101" pitchFamily="49" charset="-122"/>
                <a:sym typeface="宋体" pitchFamily="2" charset="-122"/>
              </a:rPr>
              <a:t>，使用模型对</a:t>
            </a:r>
            <a:r>
              <a:rPr lang="zh-CN" altLang="en-US" sz="2400" b="1" dirty="0">
                <a:solidFill>
                  <a:srgbClr val="000000"/>
                </a:solidFill>
                <a:latin typeface="SimHei" panose="02010609060101010101" pitchFamily="49" charset="-122"/>
                <a:ea typeface="SimHei" panose="02010609060101010101" pitchFamily="49" charset="-122"/>
                <a:sym typeface="宋体" pitchFamily="2" charset="-122"/>
              </a:rPr>
              <a:t>未知时空位置</a:t>
            </a:r>
            <a:r>
              <a:rPr lang="zh-CN" altLang="en-US" sz="2400" dirty="0">
                <a:solidFill>
                  <a:srgbClr val="000000"/>
                </a:solidFill>
                <a:latin typeface="SimHei" panose="02010609060101010101" pitchFamily="49" charset="-122"/>
                <a:ea typeface="SimHei" panose="02010609060101010101" pitchFamily="49" charset="-122"/>
                <a:sym typeface="宋体" pitchFamily="2" charset="-122"/>
              </a:rPr>
              <a:t>的数据进行</a:t>
            </a:r>
            <a:r>
              <a:rPr lang="zh-CN" altLang="en-US" sz="2400" b="1" dirty="0">
                <a:solidFill>
                  <a:srgbClr val="000000"/>
                </a:solidFill>
                <a:latin typeface="SimHei" panose="02010609060101010101" pitchFamily="49" charset="-122"/>
                <a:ea typeface="SimHei" panose="02010609060101010101" pitchFamily="49" charset="-122"/>
                <a:sym typeface="宋体" pitchFamily="2" charset="-122"/>
              </a:rPr>
              <a:t>预测</a:t>
            </a:r>
            <a:r>
              <a:rPr lang="zh-CN" altLang="en-US" sz="2400" dirty="0">
                <a:solidFill>
                  <a:srgbClr val="000000"/>
                </a:solidFill>
                <a:latin typeface="SimHei" panose="02010609060101010101" pitchFamily="49" charset="-122"/>
                <a:ea typeface="SimHei" panose="02010609060101010101" pitchFamily="49" charset="-122"/>
                <a:sym typeface="宋体" pitchFamily="2" charset="-122"/>
              </a:rPr>
              <a:t>。</a:t>
            </a:r>
            <a:endParaRPr lang="en-US" sz="2400" dirty="0">
              <a:solidFill>
                <a:srgbClr val="000000"/>
              </a:solidFill>
              <a:latin typeface="SimHei" panose="02010609060101010101" pitchFamily="49" charset="-122"/>
              <a:ea typeface="SimHei" panose="02010609060101010101" pitchFamily="49" charset="-122"/>
              <a:sym typeface="Calibri" pitchFamily="34" charset="0"/>
            </a:endParaRPr>
          </a:p>
        </p:txBody>
      </p:sp>
      <p:sp>
        <p:nvSpPr>
          <p:cNvPr id="8" name="TextBox 7">
            <a:extLst>
              <a:ext uri="{FF2B5EF4-FFF2-40B4-BE49-F238E27FC236}">
                <a16:creationId xmlns:a16="http://schemas.microsoft.com/office/drawing/2014/main" id="{5812B178-CD61-E84A-B23B-04E5E949AD38}"/>
              </a:ext>
            </a:extLst>
          </p:cNvPr>
          <p:cNvSpPr txBox="1"/>
          <p:nvPr/>
        </p:nvSpPr>
        <p:spPr>
          <a:xfrm>
            <a:off x="993636" y="3871114"/>
            <a:ext cx="1723549"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预测性任务</a:t>
            </a:r>
            <a:endParaRPr lang="en-US" sz="2400" dirty="0">
              <a:latin typeface="SimHei" panose="02010609060101010101" pitchFamily="49" charset="-122"/>
              <a:ea typeface="SimHei" panose="02010609060101010101" pitchFamily="49" charset="-122"/>
            </a:endParaRPr>
          </a:p>
        </p:txBody>
      </p:sp>
      <p:sp>
        <p:nvSpPr>
          <p:cNvPr id="9" name="TextBox 8">
            <a:extLst>
              <a:ext uri="{FF2B5EF4-FFF2-40B4-BE49-F238E27FC236}">
                <a16:creationId xmlns:a16="http://schemas.microsoft.com/office/drawing/2014/main" id="{000274C5-F2FE-7143-B023-DDDAFF3CC0E3}"/>
              </a:ext>
            </a:extLst>
          </p:cNvPr>
          <p:cNvSpPr txBox="1"/>
          <p:nvPr/>
        </p:nvSpPr>
        <p:spPr>
          <a:xfrm>
            <a:off x="285750" y="422621"/>
            <a:ext cx="141577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数据分析</a:t>
            </a:r>
            <a:endParaRPr lang="en-US" altLang="zh-CN" sz="2400" dirty="0">
              <a:latin typeface="SimHei" panose="02010609060101010101" pitchFamily="49" charset="-122"/>
              <a:ea typeface="SimHei" panose="02010609060101010101" pitchFamily="49" charset="-122"/>
            </a:endParaRPr>
          </a:p>
        </p:txBody>
      </p:sp>
      <p:sp>
        <p:nvSpPr>
          <p:cNvPr id="10" name="TextBox 9">
            <a:extLst>
              <a:ext uri="{FF2B5EF4-FFF2-40B4-BE49-F238E27FC236}">
                <a16:creationId xmlns:a16="http://schemas.microsoft.com/office/drawing/2014/main" id="{BF593385-71F2-FB46-ACEE-9D1131A8958E}"/>
              </a:ext>
            </a:extLst>
          </p:cNvPr>
          <p:cNvSpPr txBox="1"/>
          <p:nvPr/>
        </p:nvSpPr>
        <p:spPr>
          <a:xfrm>
            <a:off x="993636" y="909899"/>
            <a:ext cx="1877437" cy="461665"/>
          </a:xfrm>
          <a:prstGeom prst="rect">
            <a:avLst/>
          </a:prstGeom>
          <a:noFill/>
        </p:spPr>
        <p:txBody>
          <a:bodyPr wrap="none" rtlCol="0">
            <a:spAutoFit/>
          </a:bodyPr>
          <a:lstStyle/>
          <a:p>
            <a:r>
              <a:rPr lang="en-US" altLang="zh-CN" sz="2400" dirty="0">
                <a:latin typeface="SimHei" panose="02010609060101010101" pitchFamily="49" charset="-122"/>
                <a:ea typeface="SimHei" panose="02010609060101010101" pitchFamily="49" charset="-122"/>
              </a:rPr>
              <a:t>3</a:t>
            </a:r>
            <a:r>
              <a:rPr lang="zh-CN" altLang="en-US" sz="2400" dirty="0">
                <a:latin typeface="SimHei" panose="02010609060101010101" pitchFamily="49" charset="-122"/>
                <a:ea typeface="SimHei" panose="02010609060101010101" pitchFamily="49" charset="-122"/>
              </a:rPr>
              <a:t>、数据挖掘</a:t>
            </a:r>
            <a:endParaRPr lang="en-US" sz="2400" dirty="0">
              <a:latin typeface="SimHei" panose="02010609060101010101" pitchFamily="49" charset="-122"/>
              <a:ea typeface="SimHei" panose="02010609060101010101" pitchFamily="49" charset="-122"/>
            </a:endParaRPr>
          </a:p>
        </p:txBody>
      </p:sp>
      <p:sp>
        <p:nvSpPr>
          <p:cNvPr id="11" name="Left Brace 10">
            <a:extLst>
              <a:ext uri="{FF2B5EF4-FFF2-40B4-BE49-F238E27FC236}">
                <a16:creationId xmlns:a16="http://schemas.microsoft.com/office/drawing/2014/main" id="{8C6DF5E1-992F-BB4A-8A6B-45C2DEA30040}"/>
              </a:ext>
            </a:extLst>
          </p:cNvPr>
          <p:cNvSpPr/>
          <p:nvPr/>
        </p:nvSpPr>
        <p:spPr>
          <a:xfrm>
            <a:off x="2780937" y="2432173"/>
            <a:ext cx="505387" cy="333954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Rectangle 11">
            <a:extLst>
              <a:ext uri="{FF2B5EF4-FFF2-40B4-BE49-F238E27FC236}">
                <a16:creationId xmlns:a16="http://schemas.microsoft.com/office/drawing/2014/main" id="{7AD25BA0-786F-8F4D-AC8E-B737D6105E00}"/>
              </a:ext>
            </a:extLst>
          </p:cNvPr>
          <p:cNvSpPr/>
          <p:nvPr/>
        </p:nvSpPr>
        <p:spPr>
          <a:xfrm>
            <a:off x="-15500" y="6423577"/>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99E0BBD-525A-A647-BAF1-F844863B1F8F}"/>
              </a:ext>
            </a:extLst>
          </p:cNvPr>
          <p:cNvSpPr/>
          <p:nvPr/>
        </p:nvSpPr>
        <p:spPr>
          <a:xfrm>
            <a:off x="-15500" y="-15498"/>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32832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00274C5-F2FE-7143-B023-DDDAFF3CC0E3}"/>
              </a:ext>
            </a:extLst>
          </p:cNvPr>
          <p:cNvSpPr txBox="1"/>
          <p:nvPr/>
        </p:nvSpPr>
        <p:spPr>
          <a:xfrm>
            <a:off x="285750" y="443790"/>
            <a:ext cx="141577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数据分析</a:t>
            </a:r>
            <a:endParaRPr lang="en-US" altLang="zh-CN" sz="2400" dirty="0">
              <a:latin typeface="SimHei" panose="02010609060101010101" pitchFamily="49" charset="-122"/>
              <a:ea typeface="SimHei" panose="02010609060101010101" pitchFamily="49" charset="-122"/>
            </a:endParaRPr>
          </a:p>
        </p:txBody>
      </p:sp>
      <p:sp>
        <p:nvSpPr>
          <p:cNvPr id="10" name="TextBox 9">
            <a:extLst>
              <a:ext uri="{FF2B5EF4-FFF2-40B4-BE49-F238E27FC236}">
                <a16:creationId xmlns:a16="http://schemas.microsoft.com/office/drawing/2014/main" id="{BF593385-71F2-FB46-ACEE-9D1131A8958E}"/>
              </a:ext>
            </a:extLst>
          </p:cNvPr>
          <p:cNvSpPr txBox="1"/>
          <p:nvPr/>
        </p:nvSpPr>
        <p:spPr>
          <a:xfrm>
            <a:off x="993636" y="909899"/>
            <a:ext cx="1877437" cy="461665"/>
          </a:xfrm>
          <a:prstGeom prst="rect">
            <a:avLst/>
          </a:prstGeom>
          <a:noFill/>
        </p:spPr>
        <p:txBody>
          <a:bodyPr wrap="none" rtlCol="0">
            <a:spAutoFit/>
          </a:bodyPr>
          <a:lstStyle/>
          <a:p>
            <a:r>
              <a:rPr lang="en-US" altLang="zh-CN" sz="2400" dirty="0">
                <a:latin typeface="SimHei" panose="02010609060101010101" pitchFamily="49" charset="-122"/>
                <a:ea typeface="SimHei" panose="02010609060101010101" pitchFamily="49" charset="-122"/>
              </a:rPr>
              <a:t>3</a:t>
            </a:r>
            <a:r>
              <a:rPr lang="zh-CN" altLang="en-US" sz="2400" dirty="0">
                <a:latin typeface="SimHei" panose="02010609060101010101" pitchFamily="49" charset="-122"/>
                <a:ea typeface="SimHei" panose="02010609060101010101" pitchFamily="49" charset="-122"/>
              </a:rPr>
              <a:t>、数据挖掘</a:t>
            </a:r>
            <a:endParaRPr lang="en-US" sz="2400" dirty="0">
              <a:latin typeface="SimHei" panose="02010609060101010101" pitchFamily="49" charset="-122"/>
              <a:ea typeface="SimHei" panose="02010609060101010101" pitchFamily="49" charset="-122"/>
            </a:endParaRPr>
          </a:p>
        </p:txBody>
      </p:sp>
      <p:pic>
        <p:nvPicPr>
          <p:cNvPr id="12" name="Picture 5" descr="Bayes.jpeg">
            <a:extLst>
              <a:ext uri="{FF2B5EF4-FFF2-40B4-BE49-F238E27FC236}">
                <a16:creationId xmlns:a16="http://schemas.microsoft.com/office/drawing/2014/main" id="{04436728-D3EF-3549-A135-4316F0ADD5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68030" y="1772587"/>
            <a:ext cx="1212850" cy="1300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 name="Picture 6" descr="W020111025382453952686.jpg">
            <a:extLst>
              <a:ext uri="{FF2B5EF4-FFF2-40B4-BE49-F238E27FC236}">
                <a16:creationId xmlns:a16="http://schemas.microsoft.com/office/drawing/2014/main" id="{AF518858-3E90-0040-A255-0AFE25571B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6305" y="3572812"/>
            <a:ext cx="920750" cy="129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 name="Picture 7" descr="01300000187059122507184121086.gif">
            <a:extLst>
              <a:ext uri="{FF2B5EF4-FFF2-40B4-BE49-F238E27FC236}">
                <a16:creationId xmlns:a16="http://schemas.microsoft.com/office/drawing/2014/main" id="{18565301-7731-2846-9F0A-141D83893C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7580" y="5325412"/>
            <a:ext cx="735013" cy="1008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 name="Rounded Rectangle 8">
            <a:extLst>
              <a:ext uri="{FF2B5EF4-FFF2-40B4-BE49-F238E27FC236}">
                <a16:creationId xmlns:a16="http://schemas.microsoft.com/office/drawing/2014/main" id="{D3A48694-23E3-2D41-834C-1344081C23FA}"/>
              </a:ext>
            </a:extLst>
          </p:cNvPr>
          <p:cNvSpPr>
            <a:spLocks noChangeArrowheads="1"/>
          </p:cNvSpPr>
          <p:nvPr/>
        </p:nvSpPr>
        <p:spPr bwMode="auto">
          <a:xfrm>
            <a:off x="4750743" y="1822654"/>
            <a:ext cx="3168650" cy="1210303"/>
          </a:xfrm>
          <a:prstGeom prst="roundRect">
            <a:avLst>
              <a:gd name="adj" fmla="val 16667"/>
            </a:avLst>
          </a:prstGeom>
          <a:solidFill>
            <a:srgbClr val="FFFFFF"/>
          </a:solidFill>
          <a:ln w="25400" cap="flat" cmpd="sng">
            <a:solidFill>
              <a:srgbClr val="7F7F7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sz="2400" dirty="0">
                <a:solidFill>
                  <a:srgbClr val="000000"/>
                </a:solidFill>
                <a:latin typeface="SimHei" panose="02010609060101010101" pitchFamily="49" charset="-122"/>
                <a:ea typeface="SimHei" panose="02010609060101010101" pitchFamily="49" charset="-122"/>
                <a:sym typeface="宋体" pitchFamily="2" charset="-122"/>
              </a:rPr>
              <a:t>统计方法</a:t>
            </a:r>
            <a:endParaRPr lang="en-US" sz="2400" dirty="0">
              <a:solidFill>
                <a:srgbClr val="000000"/>
              </a:solidFill>
              <a:latin typeface="SimHei" panose="02010609060101010101" pitchFamily="49" charset="-122"/>
              <a:ea typeface="SimHei" panose="02010609060101010101" pitchFamily="49" charset="-122"/>
              <a:sym typeface="Calibri" pitchFamily="34" charset="0"/>
            </a:endParaRPr>
          </a:p>
          <a:p>
            <a:pPr algn="ctr"/>
            <a:r>
              <a:rPr lang="zh-CN" altLang="en-US" sz="2400" dirty="0">
                <a:solidFill>
                  <a:srgbClr val="000000"/>
                </a:solidFill>
                <a:latin typeface="SimHei" panose="02010609060101010101" pitchFamily="49" charset="-122"/>
                <a:ea typeface="SimHei" panose="02010609060101010101" pitchFamily="49" charset="-122"/>
                <a:sym typeface="宋体" pitchFamily="2" charset="-122"/>
              </a:rPr>
              <a:t>（回归分析；参数估计）</a:t>
            </a:r>
            <a:endParaRPr lang="en-US" sz="2400" dirty="0">
              <a:solidFill>
                <a:srgbClr val="000000"/>
              </a:solidFill>
              <a:latin typeface="SimHei" panose="02010609060101010101" pitchFamily="49" charset="-122"/>
              <a:ea typeface="SimHei" panose="02010609060101010101" pitchFamily="49" charset="-122"/>
              <a:sym typeface="Calibri" pitchFamily="34" charset="0"/>
            </a:endParaRPr>
          </a:p>
        </p:txBody>
      </p:sp>
      <p:sp>
        <p:nvSpPr>
          <p:cNvPr id="16" name="Rounded Rectangle 9">
            <a:extLst>
              <a:ext uri="{FF2B5EF4-FFF2-40B4-BE49-F238E27FC236}">
                <a16:creationId xmlns:a16="http://schemas.microsoft.com/office/drawing/2014/main" id="{9D06F27C-FE63-9A46-8BD2-AE0C095591E2}"/>
              </a:ext>
            </a:extLst>
          </p:cNvPr>
          <p:cNvSpPr>
            <a:spLocks noChangeArrowheads="1"/>
          </p:cNvSpPr>
          <p:nvPr/>
        </p:nvSpPr>
        <p:spPr bwMode="auto">
          <a:xfrm>
            <a:off x="4750743" y="3788712"/>
            <a:ext cx="3168650" cy="863600"/>
          </a:xfrm>
          <a:prstGeom prst="roundRect">
            <a:avLst>
              <a:gd name="adj" fmla="val 16667"/>
            </a:avLst>
          </a:prstGeom>
          <a:solidFill>
            <a:srgbClr val="FFFFFF"/>
          </a:solidFill>
          <a:ln w="25400" cap="flat" cmpd="sng">
            <a:solidFill>
              <a:srgbClr val="7F7F7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sz="2400">
                <a:solidFill>
                  <a:srgbClr val="000000"/>
                </a:solidFill>
                <a:latin typeface="SimHei" panose="02010609060101010101" pitchFamily="49" charset="-122"/>
                <a:ea typeface="SimHei" panose="02010609060101010101" pitchFamily="49" charset="-122"/>
                <a:sym typeface="宋体" pitchFamily="2" charset="-122"/>
              </a:rPr>
              <a:t>机器学习</a:t>
            </a:r>
            <a:endParaRPr lang="en-US" sz="2400">
              <a:solidFill>
                <a:srgbClr val="000000"/>
              </a:solidFill>
              <a:latin typeface="SimHei" panose="02010609060101010101" pitchFamily="49" charset="-122"/>
              <a:ea typeface="SimHei" panose="02010609060101010101" pitchFamily="49" charset="-122"/>
              <a:sym typeface="Calibri" pitchFamily="34" charset="0"/>
            </a:endParaRPr>
          </a:p>
          <a:p>
            <a:pPr algn="ctr"/>
            <a:r>
              <a:rPr lang="zh-CN" altLang="en-US" sz="2400">
                <a:solidFill>
                  <a:srgbClr val="000000"/>
                </a:solidFill>
                <a:latin typeface="SimHei" panose="02010609060101010101" pitchFamily="49" charset="-122"/>
                <a:ea typeface="SimHei" panose="02010609060101010101" pitchFamily="49" charset="-122"/>
                <a:sym typeface="宋体" pitchFamily="2" charset="-122"/>
              </a:rPr>
              <a:t>（决策树；神经网络）</a:t>
            </a:r>
            <a:endParaRPr lang="en-US" sz="2400">
              <a:solidFill>
                <a:srgbClr val="000000"/>
              </a:solidFill>
              <a:latin typeface="SimHei" panose="02010609060101010101" pitchFamily="49" charset="-122"/>
              <a:ea typeface="SimHei" panose="02010609060101010101" pitchFamily="49" charset="-122"/>
              <a:sym typeface="Calibri" pitchFamily="34" charset="0"/>
            </a:endParaRPr>
          </a:p>
        </p:txBody>
      </p:sp>
      <p:sp>
        <p:nvSpPr>
          <p:cNvPr id="17" name="Rounded Rectangle 10">
            <a:extLst>
              <a:ext uri="{FF2B5EF4-FFF2-40B4-BE49-F238E27FC236}">
                <a16:creationId xmlns:a16="http://schemas.microsoft.com/office/drawing/2014/main" id="{D1D0C050-1C35-6448-849B-9505BDAB2071}"/>
              </a:ext>
            </a:extLst>
          </p:cNvPr>
          <p:cNvSpPr>
            <a:spLocks noChangeArrowheads="1"/>
          </p:cNvSpPr>
          <p:nvPr/>
        </p:nvSpPr>
        <p:spPr bwMode="auto">
          <a:xfrm>
            <a:off x="4750743" y="5444475"/>
            <a:ext cx="3168650" cy="865187"/>
          </a:xfrm>
          <a:prstGeom prst="roundRect">
            <a:avLst>
              <a:gd name="adj" fmla="val 16667"/>
            </a:avLst>
          </a:prstGeom>
          <a:solidFill>
            <a:srgbClr val="FFFFFF"/>
          </a:solidFill>
          <a:ln w="25400" cap="flat" cmpd="sng">
            <a:solidFill>
              <a:srgbClr val="7F7F7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sz="2400">
                <a:solidFill>
                  <a:srgbClr val="000000"/>
                </a:solidFill>
                <a:latin typeface="SimHei" panose="02010609060101010101" pitchFamily="49" charset="-122"/>
                <a:ea typeface="SimHei" panose="02010609060101010101" pitchFamily="49" charset="-122"/>
                <a:sym typeface="宋体" pitchFamily="2" charset="-122"/>
              </a:rPr>
              <a:t>算法方法</a:t>
            </a:r>
            <a:endParaRPr lang="en-US" sz="2400">
              <a:solidFill>
                <a:srgbClr val="000000"/>
              </a:solidFill>
              <a:latin typeface="SimHei" panose="02010609060101010101" pitchFamily="49" charset="-122"/>
              <a:ea typeface="SimHei" panose="02010609060101010101" pitchFamily="49" charset="-122"/>
              <a:sym typeface="Calibri" pitchFamily="34" charset="0"/>
            </a:endParaRPr>
          </a:p>
          <a:p>
            <a:pPr algn="ctr"/>
            <a:r>
              <a:rPr lang="zh-CN" altLang="en-US" sz="2400">
                <a:solidFill>
                  <a:srgbClr val="000000"/>
                </a:solidFill>
                <a:latin typeface="SimHei" panose="02010609060101010101" pitchFamily="49" charset="-122"/>
                <a:ea typeface="SimHei" panose="02010609060101010101" pitchFamily="49" charset="-122"/>
                <a:sym typeface="宋体" pitchFamily="2" charset="-122"/>
              </a:rPr>
              <a:t>（</a:t>
            </a:r>
            <a:r>
              <a:rPr lang="en-US" sz="2400">
                <a:solidFill>
                  <a:srgbClr val="000000"/>
                </a:solidFill>
                <a:latin typeface="SimHei" panose="02010609060101010101" pitchFamily="49" charset="-122"/>
                <a:ea typeface="SimHei" panose="02010609060101010101" pitchFamily="49" charset="-122"/>
                <a:sym typeface="Calibri" pitchFamily="34" charset="0"/>
              </a:rPr>
              <a:t>K-means</a:t>
            </a:r>
            <a:r>
              <a:rPr lang="zh-CN" altLang="en-US" sz="2400">
                <a:solidFill>
                  <a:srgbClr val="000000"/>
                </a:solidFill>
                <a:latin typeface="SimHei" panose="02010609060101010101" pitchFamily="49" charset="-122"/>
                <a:ea typeface="SimHei" panose="02010609060101010101" pitchFamily="49" charset="-122"/>
                <a:sym typeface="宋体" pitchFamily="2" charset="-122"/>
              </a:rPr>
              <a:t>，</a:t>
            </a:r>
            <a:r>
              <a:rPr lang="en-US" sz="2400">
                <a:solidFill>
                  <a:srgbClr val="000000"/>
                </a:solidFill>
                <a:latin typeface="SimHei" panose="02010609060101010101" pitchFamily="49" charset="-122"/>
                <a:ea typeface="SimHei" panose="02010609060101010101" pitchFamily="49" charset="-122"/>
                <a:sym typeface="Calibri" pitchFamily="34" charset="0"/>
              </a:rPr>
              <a:t>K-</a:t>
            </a:r>
            <a:r>
              <a:rPr lang="zh-CN" altLang="en-US" sz="2400">
                <a:solidFill>
                  <a:srgbClr val="000000"/>
                </a:solidFill>
                <a:latin typeface="SimHei" panose="02010609060101010101" pitchFamily="49" charset="-122"/>
                <a:ea typeface="SimHei" panose="02010609060101010101" pitchFamily="49" charset="-122"/>
                <a:sym typeface="宋体" pitchFamily="2" charset="-122"/>
              </a:rPr>
              <a:t>最近邻）</a:t>
            </a:r>
            <a:endParaRPr lang="en-US" sz="2400">
              <a:solidFill>
                <a:srgbClr val="000000"/>
              </a:solidFill>
              <a:latin typeface="SimHei" panose="02010609060101010101" pitchFamily="49" charset="-122"/>
              <a:ea typeface="SimHei" panose="02010609060101010101" pitchFamily="49" charset="-122"/>
              <a:sym typeface="Calibri" pitchFamily="34" charset="0"/>
            </a:endParaRPr>
          </a:p>
        </p:txBody>
      </p:sp>
      <p:sp>
        <p:nvSpPr>
          <p:cNvPr id="18" name="Rounded Rectangle 11">
            <a:extLst>
              <a:ext uri="{FF2B5EF4-FFF2-40B4-BE49-F238E27FC236}">
                <a16:creationId xmlns:a16="http://schemas.microsoft.com/office/drawing/2014/main" id="{4DBD151F-B234-0348-A4A2-98CD0EB0C486}"/>
              </a:ext>
            </a:extLst>
          </p:cNvPr>
          <p:cNvSpPr>
            <a:spLocks noChangeArrowheads="1"/>
          </p:cNvSpPr>
          <p:nvPr/>
        </p:nvSpPr>
        <p:spPr bwMode="auto">
          <a:xfrm>
            <a:off x="8170217" y="2616343"/>
            <a:ext cx="2655888" cy="1295400"/>
          </a:xfrm>
          <a:prstGeom prst="roundRect">
            <a:avLst>
              <a:gd name="adj" fmla="val 16667"/>
            </a:avLst>
          </a:prstGeom>
          <a:solidFill>
            <a:srgbClr val="FFFFFF"/>
          </a:solidFill>
          <a:ln w="25400" cap="flat" cmpd="sng">
            <a:solidFill>
              <a:srgbClr val="7F7F7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en-US" sz="2400" dirty="0">
                <a:solidFill>
                  <a:srgbClr val="000000"/>
                </a:solidFill>
                <a:latin typeface="SimHei" panose="02010609060101010101" pitchFamily="49" charset="-122"/>
                <a:ea typeface="SimHei" panose="02010609060101010101" pitchFamily="49" charset="-122"/>
                <a:sym typeface="Calibri" pitchFamily="34" charset="0"/>
              </a:rPr>
              <a:t> </a:t>
            </a:r>
            <a:r>
              <a:rPr lang="zh-CN" altLang="en-US" sz="2400" dirty="0">
                <a:solidFill>
                  <a:srgbClr val="000000"/>
                </a:solidFill>
                <a:latin typeface="SimHei" panose="02010609060101010101" pitchFamily="49" charset="-122"/>
                <a:ea typeface="SimHei" panose="02010609060101010101" pitchFamily="49" charset="-122"/>
                <a:sym typeface="宋体" pitchFamily="2" charset="-122"/>
              </a:rPr>
              <a:t>统计学习方法</a:t>
            </a:r>
            <a:endParaRPr lang="en-US" sz="2400" dirty="0">
              <a:solidFill>
                <a:srgbClr val="000000"/>
              </a:solidFill>
              <a:latin typeface="SimHei" panose="02010609060101010101" pitchFamily="49" charset="-122"/>
              <a:ea typeface="SimHei" panose="02010609060101010101" pitchFamily="49" charset="-122"/>
              <a:sym typeface="Calibri" pitchFamily="34" charset="0"/>
            </a:endParaRPr>
          </a:p>
          <a:p>
            <a:pPr algn="ctr"/>
            <a:r>
              <a:rPr lang="en-US" altLang="zh-CN" sz="2400" dirty="0">
                <a:solidFill>
                  <a:srgbClr val="000000"/>
                </a:solidFill>
                <a:latin typeface="SimHei" panose="02010609060101010101" pitchFamily="49" charset="-122"/>
                <a:ea typeface="SimHei" panose="02010609060101010101" pitchFamily="49" charset="-122"/>
                <a:sym typeface="宋体" pitchFamily="2" charset="-122"/>
              </a:rPr>
              <a:t>(</a:t>
            </a:r>
            <a:r>
              <a:rPr lang="zh-CN" altLang="en-US" sz="2400" dirty="0">
                <a:solidFill>
                  <a:srgbClr val="000000"/>
                </a:solidFill>
                <a:latin typeface="SimHei" panose="02010609060101010101" pitchFamily="49" charset="-122"/>
                <a:ea typeface="SimHei" panose="02010609060101010101" pitchFamily="49" charset="-122"/>
                <a:sym typeface="宋体" pitchFamily="2" charset="-122"/>
              </a:rPr>
              <a:t>概率模型；贝叶斯网络</a:t>
            </a:r>
            <a:r>
              <a:rPr lang="en-US" altLang="zh-CN" sz="2400">
                <a:solidFill>
                  <a:srgbClr val="000000"/>
                </a:solidFill>
                <a:latin typeface="SimHei" panose="02010609060101010101" pitchFamily="49" charset="-122"/>
                <a:ea typeface="SimHei" panose="02010609060101010101" pitchFamily="49" charset="-122"/>
                <a:sym typeface="宋体" pitchFamily="2" charset="-122"/>
              </a:rPr>
              <a:t>)</a:t>
            </a:r>
            <a:endParaRPr lang="en-US" sz="2400" dirty="0">
              <a:solidFill>
                <a:srgbClr val="000000"/>
              </a:solidFill>
              <a:latin typeface="SimHei" panose="02010609060101010101" pitchFamily="49" charset="-122"/>
              <a:ea typeface="SimHei" panose="02010609060101010101" pitchFamily="49" charset="-122"/>
              <a:sym typeface="Calibri" pitchFamily="34" charset="0"/>
            </a:endParaRPr>
          </a:p>
        </p:txBody>
      </p:sp>
      <p:sp>
        <p:nvSpPr>
          <p:cNvPr id="19" name="Double Bracket 12">
            <a:extLst>
              <a:ext uri="{FF2B5EF4-FFF2-40B4-BE49-F238E27FC236}">
                <a16:creationId xmlns:a16="http://schemas.microsoft.com/office/drawing/2014/main" id="{A8592E55-C07B-7748-9575-A54D3E5EC802}"/>
              </a:ext>
            </a:extLst>
          </p:cNvPr>
          <p:cNvSpPr>
            <a:spLocks noChangeArrowheads="1"/>
          </p:cNvSpPr>
          <p:nvPr/>
        </p:nvSpPr>
        <p:spPr bwMode="auto">
          <a:xfrm>
            <a:off x="7981305" y="2955275"/>
            <a:ext cx="3033713" cy="617537"/>
          </a:xfrm>
          <a:prstGeom prst="bracketPair">
            <a:avLst>
              <a:gd name="adj" fmla="val 11755"/>
            </a:avLst>
          </a:prstGeom>
          <a:noFill/>
          <a:ln w="25400" cap="flat" cmpd="sng">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2400">
              <a:latin typeface="SimHei" panose="02010609060101010101" pitchFamily="49" charset="-122"/>
              <a:ea typeface="SimHei" panose="02010609060101010101" pitchFamily="49" charset="-122"/>
              <a:sym typeface="Calibri" pitchFamily="34" charset="0"/>
            </a:endParaRPr>
          </a:p>
        </p:txBody>
      </p:sp>
      <p:sp>
        <p:nvSpPr>
          <p:cNvPr id="2" name="TextBox 1">
            <a:extLst>
              <a:ext uri="{FF2B5EF4-FFF2-40B4-BE49-F238E27FC236}">
                <a16:creationId xmlns:a16="http://schemas.microsoft.com/office/drawing/2014/main" id="{23366D55-417D-FB4E-A01C-99FF3D2F4841}"/>
              </a:ext>
            </a:extLst>
          </p:cNvPr>
          <p:cNvSpPr txBox="1"/>
          <p:nvPr/>
        </p:nvSpPr>
        <p:spPr>
          <a:xfrm>
            <a:off x="581195" y="3664167"/>
            <a:ext cx="2646878"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数据挖掘中的方法</a:t>
            </a:r>
            <a:endParaRPr lang="en-US" sz="2400" dirty="0">
              <a:latin typeface="SimHei" panose="02010609060101010101" pitchFamily="49" charset="-122"/>
              <a:ea typeface="SimHei" panose="02010609060101010101" pitchFamily="49" charset="-122"/>
            </a:endParaRPr>
          </a:p>
        </p:txBody>
      </p:sp>
      <p:sp>
        <p:nvSpPr>
          <p:cNvPr id="20" name="Rectangle 19">
            <a:extLst>
              <a:ext uri="{FF2B5EF4-FFF2-40B4-BE49-F238E27FC236}">
                <a16:creationId xmlns:a16="http://schemas.microsoft.com/office/drawing/2014/main" id="{1096CD18-6B4D-4D49-A2F6-12A034E33D9E}"/>
              </a:ext>
            </a:extLst>
          </p:cNvPr>
          <p:cNvSpPr/>
          <p:nvPr/>
        </p:nvSpPr>
        <p:spPr>
          <a:xfrm>
            <a:off x="-15500" y="6423577"/>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8CEAEC0-65BF-1840-8100-2712CC3C2EBF}"/>
              </a:ext>
            </a:extLst>
          </p:cNvPr>
          <p:cNvSpPr/>
          <p:nvPr/>
        </p:nvSpPr>
        <p:spPr>
          <a:xfrm>
            <a:off x="-15500" y="-15498"/>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60996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8D67D5E-6DC7-2B42-B757-F9A66AB4940E}"/>
              </a:ext>
            </a:extLst>
          </p:cNvPr>
          <p:cNvPicPr>
            <a:picLocks noChangeAspect="1"/>
          </p:cNvPicPr>
          <p:nvPr/>
        </p:nvPicPr>
        <p:blipFill>
          <a:blip r:embed="rId3"/>
          <a:stretch>
            <a:fillRect/>
          </a:stretch>
        </p:blipFill>
        <p:spPr>
          <a:xfrm>
            <a:off x="1329323" y="3026232"/>
            <a:ext cx="8943947" cy="2708577"/>
          </a:xfrm>
          <a:prstGeom prst="rect">
            <a:avLst/>
          </a:prstGeom>
        </p:spPr>
      </p:pic>
      <p:sp>
        <p:nvSpPr>
          <p:cNvPr id="5" name="TextBox 4">
            <a:extLst>
              <a:ext uri="{FF2B5EF4-FFF2-40B4-BE49-F238E27FC236}">
                <a16:creationId xmlns:a16="http://schemas.microsoft.com/office/drawing/2014/main" id="{DC2ED534-138B-014F-A15F-1597338EDFFB}"/>
              </a:ext>
            </a:extLst>
          </p:cNvPr>
          <p:cNvSpPr txBox="1"/>
          <p:nvPr/>
        </p:nvSpPr>
        <p:spPr>
          <a:xfrm>
            <a:off x="1329323" y="1936070"/>
            <a:ext cx="680186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中位数：样本从小到大排列后处于中间位置的值</a:t>
            </a:r>
            <a:endParaRPr lang="en-US" altLang="zh-CN" sz="2400" dirty="0">
              <a:latin typeface="SimHei" panose="02010609060101010101" pitchFamily="49" charset="-122"/>
              <a:ea typeface="SimHei" panose="02010609060101010101" pitchFamily="49" charset="-122"/>
            </a:endParaRPr>
          </a:p>
        </p:txBody>
      </p:sp>
      <p:sp>
        <p:nvSpPr>
          <p:cNvPr id="6" name="TextBox 5">
            <a:extLst>
              <a:ext uri="{FF2B5EF4-FFF2-40B4-BE49-F238E27FC236}">
                <a16:creationId xmlns:a16="http://schemas.microsoft.com/office/drawing/2014/main" id="{40167BBD-B5BA-244F-97D4-72B79D4F9A05}"/>
              </a:ext>
            </a:extLst>
          </p:cNvPr>
          <p:cNvSpPr txBox="1"/>
          <p:nvPr/>
        </p:nvSpPr>
        <p:spPr>
          <a:xfrm>
            <a:off x="1329323" y="2666261"/>
            <a:ext cx="5416868"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众数：一组数据中出现次数最多的数值</a:t>
            </a:r>
            <a:endParaRPr lang="en-US" sz="2400" dirty="0">
              <a:latin typeface="SimHei" panose="02010609060101010101" pitchFamily="49" charset="-122"/>
              <a:ea typeface="SimHei" panose="02010609060101010101" pitchFamily="49" charset="-122"/>
            </a:endParaRPr>
          </a:p>
        </p:txBody>
      </p:sp>
      <p:grpSp>
        <p:nvGrpSpPr>
          <p:cNvPr id="9" name="Group 8">
            <a:extLst>
              <a:ext uri="{FF2B5EF4-FFF2-40B4-BE49-F238E27FC236}">
                <a16:creationId xmlns:a16="http://schemas.microsoft.com/office/drawing/2014/main" id="{650A73C2-E67C-8642-82A5-A3C0ADA9CAC2}"/>
              </a:ext>
            </a:extLst>
          </p:cNvPr>
          <p:cNvGrpSpPr/>
          <p:nvPr/>
        </p:nvGrpSpPr>
        <p:grpSpPr>
          <a:xfrm>
            <a:off x="1329323" y="742461"/>
            <a:ext cx="8558069" cy="1100558"/>
            <a:chOff x="1388958" y="635720"/>
            <a:chExt cx="8558069" cy="1100558"/>
          </a:xfrm>
        </p:grpSpPr>
        <p:sp>
          <p:nvSpPr>
            <p:cNvPr id="4" name="TextBox 3">
              <a:extLst>
                <a:ext uri="{FF2B5EF4-FFF2-40B4-BE49-F238E27FC236}">
                  <a16:creationId xmlns:a16="http://schemas.microsoft.com/office/drawing/2014/main" id="{C92BB213-5B1C-4F48-A443-FE9B66157F72}"/>
                </a:ext>
              </a:extLst>
            </p:cNvPr>
            <p:cNvSpPr txBox="1"/>
            <p:nvPr/>
          </p:nvSpPr>
          <p:spPr>
            <a:xfrm>
              <a:off x="1388958" y="955168"/>
              <a:ext cx="1107996"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均值：</a:t>
              </a:r>
              <a:endParaRPr lang="en-US" sz="2400" dirty="0">
                <a:latin typeface="SimHei" panose="02010609060101010101" pitchFamily="49" charset="-122"/>
                <a:ea typeface="SimHei" panose="02010609060101010101" pitchFamily="49" charset="-122"/>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53313EE-D483-FA4F-BC3F-7AE351429968}"/>
                    </a:ext>
                  </a:extLst>
                </p:cNvPr>
                <p:cNvSpPr txBox="1"/>
                <p:nvPr/>
              </p:nvSpPr>
              <p:spPr>
                <a:xfrm>
                  <a:off x="2496954" y="635720"/>
                  <a:ext cx="196105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r>
                              <m:rPr>
                                <m:sty m:val="p"/>
                              </m:rPr>
                              <a:rPr lang="en-US" sz="2400" i="1">
                                <a:latin typeface="Cambria Math" panose="02040503050406030204" pitchFamily="18" charset="0"/>
                              </a:rPr>
                              <m:t>x</m:t>
                            </m:r>
                          </m:e>
                        </m:acc>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 </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m:rPr>
                                <m:sty m:val="p"/>
                              </m:rPr>
                              <a:rPr lang="en-US" altLang="zh-CN" sz="2400" i="1">
                                <a:latin typeface="Cambria Math" panose="02040503050406030204" pitchFamily="18" charset="0"/>
                              </a:rPr>
                              <m:t>n</m:t>
                            </m:r>
                          </m:den>
                        </m:f>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𝑛</m:t>
                            </m:r>
                          </m:sup>
                          <m:e>
                            <m:r>
                              <m:rPr>
                                <m:nor/>
                              </m:rPr>
                              <a:rPr lang="en-US" altLang="zh-CN" sz="2400" dirty="0" smtClean="0">
                                <a:latin typeface="SimHei" panose="02010609060101010101" pitchFamily="49" charset="-122"/>
                                <a:ea typeface="SimHei" panose="02010609060101010101" pitchFamily="49" charset="-122"/>
                              </a:rPr>
                              <m:t>x</m:t>
                            </m:r>
                            <m:r>
                              <m:rPr>
                                <m:nor/>
                              </m:rPr>
                              <a:rPr lang="en-US" altLang="zh-CN" sz="2400" b="0" i="0" baseline="-25000" dirty="0" smtClean="0">
                                <a:latin typeface="SimHei" panose="02010609060101010101" pitchFamily="49" charset="-122"/>
                                <a:ea typeface="SimHei" panose="02010609060101010101" pitchFamily="49" charset="-122"/>
                              </a:rPr>
                              <m:t>i</m:t>
                            </m:r>
                          </m:e>
                        </m:nary>
                      </m:oMath>
                    </m:oMathPara>
                  </a14:m>
                  <a:endParaRPr lang="en-US" sz="2400" dirty="0">
                    <a:latin typeface="SimHei" panose="02010609060101010101" pitchFamily="49" charset="-122"/>
                    <a:ea typeface="SimHei" panose="02010609060101010101" pitchFamily="49" charset="-122"/>
                  </a:endParaRPr>
                </a:p>
              </p:txBody>
            </p:sp>
          </mc:Choice>
          <mc:Fallback xmlns="">
            <p:sp>
              <p:nvSpPr>
                <p:cNvPr id="7" name="TextBox 6">
                  <a:extLst>
                    <a:ext uri="{FF2B5EF4-FFF2-40B4-BE49-F238E27FC236}">
                      <a16:creationId xmlns:a16="http://schemas.microsoft.com/office/drawing/2014/main" id="{353313EE-D483-FA4F-BC3F-7AE351429968}"/>
                    </a:ext>
                  </a:extLst>
                </p:cNvPr>
                <p:cNvSpPr txBox="1">
                  <a:spLocks noRot="1" noChangeAspect="1" noMove="1" noResize="1" noEditPoints="1" noAdjustHandles="1" noChangeArrowheads="1" noChangeShapeType="1" noTextEdit="1"/>
                </p:cNvSpPr>
                <p:nvPr/>
              </p:nvSpPr>
              <p:spPr>
                <a:xfrm>
                  <a:off x="2496954" y="635720"/>
                  <a:ext cx="1961050" cy="1100558"/>
                </a:xfrm>
                <a:prstGeom prst="rect">
                  <a:avLst/>
                </a:prstGeom>
                <a:blipFill>
                  <a:blip r:embed="rId4"/>
                  <a:stretch>
                    <a:fillRect l="-5195" t="-104545" r="-14935" b="-161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F85CBCC-2AE8-AF41-8EEF-4B3A65390BE8}"/>
                    </a:ext>
                  </a:extLst>
                </p:cNvPr>
                <p:cNvSpPr txBox="1"/>
                <p:nvPr/>
              </p:nvSpPr>
              <p:spPr>
                <a:xfrm>
                  <a:off x="6059488" y="811698"/>
                  <a:ext cx="3887539" cy="748603"/>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加权平均值：</a:t>
                  </a:r>
                  <a:r>
                    <a:rPr lang="en-US" sz="2400" dirty="0">
                      <a:latin typeface="SimHei" panose="02010609060101010101" pitchFamily="49" charset="-122"/>
                      <a:ea typeface="SimHei" panose="02010609060101010101" pitchFamily="49" charset="-122"/>
                    </a:rPr>
                    <a:t> </a:t>
                  </a:r>
                  <a14:m>
                    <m:oMath xmlns:m="http://schemas.openxmlformats.org/officeDocument/2006/math">
                      <m:acc>
                        <m:accPr>
                          <m:chr m:val="̅"/>
                          <m:ctrlPr>
                            <a:rPr lang="en-US" sz="2400" i="1" smtClean="0">
                              <a:latin typeface="Cambria Math" panose="02040503050406030204" pitchFamily="18" charset="0"/>
                            </a:rPr>
                          </m:ctrlPr>
                        </m:accPr>
                        <m:e>
                          <m:r>
                            <m:rPr>
                              <m:sty m:val="p"/>
                            </m:rPr>
                            <a:rPr lang="en-US" sz="2400" i="1">
                              <a:latin typeface="Cambria Math" panose="02040503050406030204" pitchFamily="18" charset="0"/>
                            </a:rPr>
                            <m:t>x</m:t>
                          </m:r>
                        </m:e>
                      </m:acc>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 </m:t>
                      </m:r>
                      <m:f>
                        <m:fPr>
                          <m:ctrlPr>
                            <a:rPr lang="en-US" altLang="zh-CN" sz="2400" i="1" smtClean="0">
                              <a:latin typeface="Cambria Math" panose="02040503050406030204" pitchFamily="18" charset="0"/>
                            </a:rPr>
                          </m:ctrlPr>
                        </m:fPr>
                        <m:num>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𝑛</m:t>
                              </m:r>
                            </m:sup>
                            <m:e>
                              <m:r>
                                <m:rPr>
                                  <m:sty m:val="p"/>
                                </m:rPr>
                                <a:rPr lang="el-GR" altLang="zh-CN" sz="2400" i="1" dirty="0" smtClean="0">
                                  <a:latin typeface="Cambria Math" panose="02040503050406030204" pitchFamily="18" charset="0"/>
                                  <a:ea typeface="Cambria Math" panose="02040503050406030204" pitchFamily="18" charset="0"/>
                                </a:rPr>
                                <m:t>ω</m:t>
                              </m:r>
                              <m:r>
                                <m:rPr>
                                  <m:sty m:val="p"/>
                                </m:rPr>
                                <a:rPr lang="en-US" altLang="zh-CN" sz="2400" i="1" baseline="-25000" dirty="0" smtClean="0">
                                  <a:latin typeface="Cambria Math" panose="02040503050406030204" pitchFamily="18" charset="0"/>
                                  <a:ea typeface="SimHei" panose="02010609060101010101" pitchFamily="49" charset="-122"/>
                                </a:rPr>
                                <m:t>i</m:t>
                              </m:r>
                              <m:r>
                                <m:rPr>
                                  <m:nor/>
                                </m:rPr>
                                <a:rPr lang="en-US" altLang="zh-CN" sz="2400" dirty="0">
                                  <a:latin typeface="SimHei" panose="02010609060101010101" pitchFamily="49" charset="-122"/>
                                  <a:ea typeface="SimHei" panose="02010609060101010101" pitchFamily="49" charset="-122"/>
                                </a:rPr>
                                <m:t>x</m:t>
                              </m:r>
                              <m:r>
                                <m:rPr>
                                  <m:nor/>
                                </m:rPr>
                                <a:rPr lang="en-US" altLang="zh-CN" sz="2400" b="0" i="0" baseline="-25000" dirty="0" smtClean="0">
                                  <a:latin typeface="SimHei" panose="02010609060101010101" pitchFamily="49" charset="-122"/>
                                  <a:ea typeface="SimHei" panose="02010609060101010101" pitchFamily="49" charset="-122"/>
                                </a:rPr>
                                <m:t>i</m:t>
                              </m:r>
                            </m:e>
                          </m:nary>
                        </m:num>
                        <m:den>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𝑛</m:t>
                              </m:r>
                            </m:sup>
                            <m:e>
                              <m:r>
                                <m:rPr>
                                  <m:sty m:val="p"/>
                                </m:rPr>
                                <a:rPr lang="el-GR" altLang="zh-CN" sz="2400" i="1" dirty="0" smtClean="0">
                                  <a:latin typeface="Cambria Math" panose="02040503050406030204" pitchFamily="18" charset="0"/>
                                  <a:ea typeface="Cambria Math" panose="02040503050406030204" pitchFamily="18" charset="0"/>
                                </a:rPr>
                                <m:t>ω</m:t>
                              </m:r>
                              <m:r>
                                <m:rPr>
                                  <m:sty m:val="p"/>
                                </m:rPr>
                                <a:rPr lang="en-US" altLang="zh-CN" sz="2400" i="1" baseline="-25000" dirty="0" smtClean="0">
                                  <a:latin typeface="Cambria Math" panose="02040503050406030204" pitchFamily="18" charset="0"/>
                                  <a:ea typeface="SimHei" panose="02010609060101010101" pitchFamily="49" charset="-122"/>
                                </a:rPr>
                                <m:t>i</m:t>
                              </m:r>
                            </m:e>
                          </m:nary>
                        </m:den>
                      </m:f>
                    </m:oMath>
                  </a14:m>
                  <a:endParaRPr lang="en-US" sz="2400" dirty="0">
                    <a:latin typeface="SimHei" panose="02010609060101010101" pitchFamily="49" charset="-122"/>
                    <a:ea typeface="SimHei" panose="02010609060101010101" pitchFamily="49" charset="-122"/>
                  </a:endParaRPr>
                </a:p>
              </p:txBody>
            </p:sp>
          </mc:Choice>
          <mc:Fallback xmlns="">
            <p:sp>
              <p:nvSpPr>
                <p:cNvPr id="8" name="TextBox 7">
                  <a:extLst>
                    <a:ext uri="{FF2B5EF4-FFF2-40B4-BE49-F238E27FC236}">
                      <a16:creationId xmlns:a16="http://schemas.microsoft.com/office/drawing/2014/main" id="{BF85CBCC-2AE8-AF41-8EEF-4B3A65390BE8}"/>
                    </a:ext>
                  </a:extLst>
                </p:cNvPr>
                <p:cNvSpPr txBox="1">
                  <a:spLocks noRot="1" noChangeAspect="1" noMove="1" noResize="1" noEditPoints="1" noAdjustHandles="1" noChangeArrowheads="1" noChangeShapeType="1" noTextEdit="1"/>
                </p:cNvSpPr>
                <p:nvPr/>
              </p:nvSpPr>
              <p:spPr>
                <a:xfrm>
                  <a:off x="6059488" y="811698"/>
                  <a:ext cx="3887539" cy="748603"/>
                </a:xfrm>
                <a:prstGeom prst="rect">
                  <a:avLst/>
                </a:prstGeom>
                <a:blipFill>
                  <a:blip r:embed="rId5"/>
                  <a:stretch>
                    <a:fillRect l="-1948" t="-54237" b="-81356"/>
                  </a:stretch>
                </a:blipFill>
              </p:spPr>
              <p:txBody>
                <a:bodyPr/>
                <a:lstStyle/>
                <a:p>
                  <a:r>
                    <a:rPr lang="en-US">
                      <a:noFill/>
                    </a:rPr>
                    <a:t> </a:t>
                  </a:r>
                </a:p>
              </p:txBody>
            </p:sp>
          </mc:Fallback>
        </mc:AlternateContent>
      </p:grpSp>
      <p:sp>
        <p:nvSpPr>
          <p:cNvPr id="13" name="TextBox 12">
            <a:extLst>
              <a:ext uri="{FF2B5EF4-FFF2-40B4-BE49-F238E27FC236}">
                <a16:creationId xmlns:a16="http://schemas.microsoft.com/office/drawing/2014/main" id="{003EE368-3445-AD4D-8105-9CA6DCFA089C}"/>
              </a:ext>
            </a:extLst>
          </p:cNvPr>
          <p:cNvSpPr txBox="1"/>
          <p:nvPr/>
        </p:nvSpPr>
        <p:spPr>
          <a:xfrm>
            <a:off x="3961454" y="5795080"/>
            <a:ext cx="4169731" cy="646331"/>
          </a:xfrm>
          <a:prstGeom prst="rect">
            <a:avLst/>
          </a:prstGeom>
          <a:noFill/>
        </p:spPr>
        <p:txBody>
          <a:bodyPr wrap="none" rtlCol="0">
            <a:spAutoFit/>
          </a:bodyPr>
          <a:lstStyle/>
          <a:p>
            <a:pPr algn="ctr"/>
            <a:r>
              <a:rPr lang="zh-CN" altLang="en-US" dirty="0"/>
              <a:t>三种不同分布下三者之间的关系</a:t>
            </a:r>
            <a:endParaRPr lang="en-US" altLang="zh-CN" dirty="0"/>
          </a:p>
          <a:p>
            <a:pPr algn="ctr"/>
            <a:r>
              <a:rPr lang="en-US" dirty="0"/>
              <a:t>(a)</a:t>
            </a:r>
            <a:r>
              <a:rPr lang="zh-CN" altLang="en-US" dirty="0"/>
              <a:t>左偏分布；</a:t>
            </a:r>
            <a:r>
              <a:rPr lang="en-US" altLang="zh-CN" dirty="0"/>
              <a:t>(b)</a:t>
            </a:r>
            <a:r>
              <a:rPr lang="zh-CN" altLang="en-US" dirty="0"/>
              <a:t>对称分布；</a:t>
            </a:r>
            <a:r>
              <a:rPr lang="en-US" altLang="zh-CN" dirty="0"/>
              <a:t>(c)</a:t>
            </a:r>
            <a:r>
              <a:rPr lang="zh-CN" altLang="en-US" dirty="0"/>
              <a:t>右偏分布</a:t>
            </a:r>
            <a:endParaRPr lang="en-US" dirty="0"/>
          </a:p>
        </p:txBody>
      </p:sp>
      <p:sp>
        <p:nvSpPr>
          <p:cNvPr id="14" name="Left Arrow 13">
            <a:hlinkClick r:id="rId6" action="ppaction://hlinksldjump"/>
            <a:extLst>
              <a:ext uri="{FF2B5EF4-FFF2-40B4-BE49-F238E27FC236}">
                <a16:creationId xmlns:a16="http://schemas.microsoft.com/office/drawing/2014/main" id="{710E9A20-0706-274B-887D-E83DBBD8CDD7}"/>
              </a:ext>
            </a:extLst>
          </p:cNvPr>
          <p:cNvSpPr/>
          <p:nvPr/>
        </p:nvSpPr>
        <p:spPr>
          <a:xfrm>
            <a:off x="11310729" y="6420677"/>
            <a:ext cx="494437" cy="280379"/>
          </a:xfrm>
          <a:prstGeom prst="lef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11" name="Rectangle 10">
            <a:extLst>
              <a:ext uri="{FF2B5EF4-FFF2-40B4-BE49-F238E27FC236}">
                <a16:creationId xmlns:a16="http://schemas.microsoft.com/office/drawing/2014/main" id="{2C7FD3D0-F847-994A-AF9F-31DC73D7F6E2}"/>
              </a:ext>
            </a:extLst>
          </p:cNvPr>
          <p:cNvSpPr/>
          <p:nvPr/>
        </p:nvSpPr>
        <p:spPr>
          <a:xfrm>
            <a:off x="-15500" y="6423577"/>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AA7A0A-4F97-4142-8280-5D62229BEB32}"/>
              </a:ext>
            </a:extLst>
          </p:cNvPr>
          <p:cNvSpPr/>
          <p:nvPr/>
        </p:nvSpPr>
        <p:spPr>
          <a:xfrm>
            <a:off x="-15500" y="-15498"/>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82208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585A5B6-FA72-FC4E-82D4-B661105E2FD4}"/>
              </a:ext>
            </a:extLst>
          </p:cNvPr>
          <p:cNvSpPr txBox="1"/>
          <p:nvPr/>
        </p:nvSpPr>
        <p:spPr>
          <a:xfrm>
            <a:off x="1114885" y="1172817"/>
            <a:ext cx="5416868" cy="461665"/>
          </a:xfrm>
          <a:prstGeom prst="rect">
            <a:avLst/>
          </a:prstGeom>
          <a:noFill/>
        </p:spPr>
        <p:txBody>
          <a:bodyPr wrap="none" rtlCol="0">
            <a:spAutoFit/>
          </a:bodyPr>
          <a:lstStyle/>
          <a:p>
            <a:r>
              <a:rPr lang="zh-CN" altLang="en-US" sz="2400" dirty="0"/>
              <a:t>极差：一组数据中最大值与最小值之差</a:t>
            </a:r>
            <a:endParaRPr lang="en-US" sz="2400"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1657068-8D47-2942-86FD-9A82090FDB5C}"/>
                  </a:ext>
                </a:extLst>
              </p:cNvPr>
              <p:cNvSpPr txBox="1"/>
              <p:nvPr/>
            </p:nvSpPr>
            <p:spPr>
              <a:xfrm>
                <a:off x="1114885" y="1891286"/>
                <a:ext cx="4210063" cy="843885"/>
              </a:xfrm>
              <a:prstGeom prst="rect">
                <a:avLst/>
              </a:prstGeom>
              <a:noFill/>
            </p:spPr>
            <p:txBody>
              <a:bodyPr wrap="none" rtlCol="0">
                <a:spAutoFit/>
              </a:bodyPr>
              <a:lstStyle/>
              <a:p>
                <a:r>
                  <a:rPr lang="zh-CN" altLang="en-US" sz="2400" dirty="0"/>
                  <a:t>标准差： </a:t>
                </a:r>
                <a14:m>
                  <m:oMath xmlns:m="http://schemas.openxmlformats.org/officeDocument/2006/math">
                    <m:r>
                      <a:rPr lang="zh-CN" altLang="en-US" sz="2400" i="1" smtClean="0">
                        <a:latin typeface="Cambria Math" panose="02040503050406030204" pitchFamily="18" charset="0"/>
                      </a:rPr>
                      <m:t>𝜎</m:t>
                    </m:r>
                    <m:r>
                      <a:rPr lang="en-US" altLang="zh-CN" sz="2400" b="0" i="1" smtClean="0">
                        <a:latin typeface="Cambria Math" panose="02040503050406030204" pitchFamily="18" charset="0"/>
                      </a:rPr>
                      <m:t>=</m:t>
                    </m:r>
                    <m:rad>
                      <m:radPr>
                        <m:degHide m:val="on"/>
                        <m:ctrlPr>
                          <a:rPr lang="en-US" altLang="zh-CN" sz="2400" b="0" i="1" smtClean="0">
                            <a:latin typeface="Cambria Math" panose="02040503050406030204" pitchFamily="18" charset="0"/>
                          </a:rPr>
                        </m:ctrlPr>
                      </m:radPr>
                      <m:deg/>
                      <m:e>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m:rPr>
                                <m:sty m:val="p"/>
                              </m:rPr>
                              <a:rPr lang="en-US" altLang="zh-CN" sz="2400" i="1">
                                <a:latin typeface="Cambria Math" panose="02040503050406030204" pitchFamily="18" charset="0"/>
                              </a:rPr>
                              <m:t>n</m:t>
                            </m:r>
                          </m:den>
                        </m:f>
                        <m:nary>
                          <m:naryPr>
                            <m:chr m:val="∑"/>
                            <m:ctrlPr>
                              <a:rPr lang="en-US" altLang="zh-CN" sz="2400" b="0" i="1" smtClean="0">
                                <a:latin typeface="Cambria Math" panose="02040503050406030204" pitchFamily="18" charset="0"/>
                              </a:rPr>
                            </m:ctrlPr>
                          </m:naryPr>
                          <m:sub>
                            <m:r>
                              <m:rPr>
                                <m:sty m:val="p"/>
                                <m:brk m:alnAt="23"/>
                              </m:rPr>
                              <a:rPr lang="en-US" altLang="zh-CN" sz="2400" i="1">
                                <a:latin typeface="Cambria Math" panose="02040503050406030204" pitchFamily="18" charset="0"/>
                              </a:rPr>
                              <m:t>i</m:t>
                            </m:r>
                            <m:r>
                              <a:rPr lang="en-US" altLang="zh-CN" sz="2400" b="0" i="1" smtClean="0">
                                <a:latin typeface="Cambria Math" panose="02040503050406030204" pitchFamily="18" charset="0"/>
                              </a:rPr>
                              <m:t>=1</m:t>
                            </m:r>
                          </m:sub>
                          <m:sup>
                            <m:r>
                              <m:rPr>
                                <m:sty m:val="p"/>
                              </m:rPr>
                              <a:rPr lang="en-US" altLang="zh-CN" sz="2400" i="1">
                                <a:latin typeface="Cambria Math" panose="02040503050406030204" pitchFamily="18" charset="0"/>
                              </a:rPr>
                              <m:t>n</m:t>
                            </m:r>
                          </m:sup>
                          <m:e>
                            <m:d>
                              <m:dPr>
                                <m:ctrlPr>
                                  <a:rPr lang="en-US" altLang="zh-CN" sz="2400" b="0" i="1" smtClean="0">
                                    <a:latin typeface="Cambria Math" panose="02040503050406030204" pitchFamily="18" charset="0"/>
                                    <a:ea typeface="SimHei" panose="02010609060101010101" pitchFamily="49" charset="-122"/>
                                  </a:rPr>
                                </m:ctrlPr>
                              </m:dPr>
                              <m:e>
                                <m:r>
                                  <m:rPr>
                                    <m:nor/>
                                  </m:rPr>
                                  <a:rPr lang="en-US" altLang="zh-CN" sz="2400" dirty="0" smtClean="0">
                                    <a:latin typeface="SimHei" panose="02010609060101010101" pitchFamily="49" charset="-122"/>
                                    <a:ea typeface="SimHei" panose="02010609060101010101" pitchFamily="49" charset="-122"/>
                                  </a:rPr>
                                  <m:t>x</m:t>
                                </m:r>
                                <m:r>
                                  <m:rPr>
                                    <m:nor/>
                                  </m:rPr>
                                  <a:rPr lang="en-US" altLang="zh-CN" sz="2400" b="0" i="0" baseline="-25000" dirty="0" smtClean="0">
                                    <a:latin typeface="SimHei" panose="02010609060101010101" pitchFamily="49" charset="-122"/>
                                    <a:ea typeface="SimHei" panose="02010609060101010101" pitchFamily="49" charset="-122"/>
                                  </a:rPr>
                                  <m:t>i</m:t>
                                </m:r>
                                <m:r>
                                  <a:rPr lang="en-US" altLang="zh-CN" sz="2400" b="0" i="1" dirty="0" smtClean="0">
                                    <a:latin typeface="Cambria Math" panose="02040503050406030204" pitchFamily="18" charset="0"/>
                                    <a:ea typeface="SimHei" panose="02010609060101010101" pitchFamily="49" charset="-122"/>
                                  </a:rPr>
                                  <m:t>−</m:t>
                                </m:r>
                                <m:acc>
                                  <m:accPr>
                                    <m:chr m:val="̅"/>
                                    <m:ctrlPr>
                                      <a:rPr lang="en-US" sz="2400" i="1" smtClean="0">
                                        <a:latin typeface="Cambria Math" panose="02040503050406030204" pitchFamily="18" charset="0"/>
                                      </a:rPr>
                                    </m:ctrlPr>
                                  </m:accPr>
                                  <m:e>
                                    <m:r>
                                      <m:rPr>
                                        <m:sty m:val="p"/>
                                      </m:rPr>
                                      <a:rPr lang="en-US" sz="2400" i="1">
                                        <a:latin typeface="Cambria Math" panose="02040503050406030204" pitchFamily="18" charset="0"/>
                                      </a:rPr>
                                      <m:t>x</m:t>
                                    </m:r>
                                  </m:e>
                                </m:acc>
                              </m:e>
                            </m:d>
                            <m:r>
                              <m:rPr>
                                <m:nor/>
                              </m:rPr>
                              <a:rPr lang="en-US" sz="2400" baseline="30000" dirty="0" smtClean="0"/>
                              <m:t>2</m:t>
                            </m:r>
                          </m:e>
                        </m:nary>
                      </m:e>
                    </m:rad>
                  </m:oMath>
                </a14:m>
                <a:endParaRPr lang="en-US" altLang="zh-CN" sz="2400" dirty="0"/>
              </a:p>
            </p:txBody>
          </p:sp>
        </mc:Choice>
        <mc:Fallback xmlns="">
          <p:sp>
            <p:nvSpPr>
              <p:cNvPr id="5" name="TextBox 4">
                <a:extLst>
                  <a:ext uri="{FF2B5EF4-FFF2-40B4-BE49-F238E27FC236}">
                    <a16:creationId xmlns:a16="http://schemas.microsoft.com/office/drawing/2014/main" id="{C1657068-8D47-2942-86FD-9A82090FDB5C}"/>
                  </a:ext>
                </a:extLst>
              </p:cNvPr>
              <p:cNvSpPr txBox="1">
                <a:spLocks noRot="1" noChangeAspect="1" noMove="1" noResize="1" noEditPoints="1" noAdjustHandles="1" noChangeArrowheads="1" noChangeShapeType="1" noTextEdit="1"/>
              </p:cNvSpPr>
              <p:nvPr/>
            </p:nvSpPr>
            <p:spPr>
              <a:xfrm>
                <a:off x="1114885" y="1891286"/>
                <a:ext cx="4210063" cy="843885"/>
              </a:xfrm>
              <a:prstGeom prst="rect">
                <a:avLst/>
              </a:prstGeom>
              <a:blipFill>
                <a:blip r:embed="rId3"/>
                <a:stretch>
                  <a:fillRect l="-2108" t="-43284" b="-865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81BECF51-6051-F541-9899-792D6D4EAC5F}"/>
                  </a:ext>
                </a:extLst>
              </p:cNvPr>
              <p:cNvSpPr txBox="1"/>
              <p:nvPr/>
            </p:nvSpPr>
            <p:spPr>
              <a:xfrm>
                <a:off x="1090542" y="2914459"/>
                <a:ext cx="6807954" cy="584263"/>
              </a:xfrm>
              <a:prstGeom prst="rect">
                <a:avLst/>
              </a:prstGeom>
              <a:noFill/>
            </p:spPr>
            <p:txBody>
              <a:bodyPr wrap="none" rtlCol="0">
                <a:spAutoFit/>
              </a:bodyPr>
              <a:lstStyle/>
              <a:p>
                <a:r>
                  <a:rPr lang="zh-CN" altLang="en-US" sz="2400" dirty="0"/>
                  <a:t>变异系数：标准差与均值的比值 </a:t>
                </a:r>
                <a:r>
                  <a:rPr lang="en-US" altLang="zh-CN" sz="2400" dirty="0"/>
                  <a:t> </a:t>
                </a:r>
                <a:r>
                  <a:rPr lang="en-US" altLang="zh-CN" sz="2400" dirty="0" err="1"/>
                  <a:t>C</a:t>
                </a:r>
                <a:r>
                  <a:rPr lang="en-US" altLang="zh-CN" sz="2400" baseline="-25000" dirty="0" err="1"/>
                  <a:t>v</a:t>
                </a:r>
                <a:r>
                  <a:rPr lang="en-US" altLang="zh-CN" sz="2400" dirty="0"/>
                  <a:t>(%) = </a:t>
                </a:r>
                <a14:m>
                  <m:oMath xmlns:m="http://schemas.openxmlformats.org/officeDocument/2006/math">
                    <m:f>
                      <m:fPr>
                        <m:ctrlPr>
                          <a:rPr lang="en-US" altLang="zh-CN" sz="2400" i="1" smtClean="0">
                            <a:latin typeface="Cambria Math" panose="02040503050406030204" pitchFamily="18" charset="0"/>
                          </a:rPr>
                        </m:ctrlPr>
                      </m:fPr>
                      <m:num>
                        <m:r>
                          <a:rPr lang="en-US" altLang="zh-CN" sz="2400" i="1" smtClean="0">
                            <a:latin typeface="Cambria Math" panose="02040503050406030204" pitchFamily="18" charset="0"/>
                            <a:ea typeface="Cambria Math" panose="02040503050406030204" pitchFamily="18" charset="0"/>
                          </a:rPr>
                          <m:t>𝜎</m:t>
                        </m:r>
                      </m:num>
                      <m:den>
                        <m:r>
                          <a:rPr lang="en-US" altLang="zh-CN" sz="2400" b="0" i="1" smtClean="0">
                            <a:latin typeface="Cambria Math" panose="02040503050406030204" pitchFamily="18" charset="0"/>
                          </a:rPr>
                          <m:t>𝑥</m:t>
                        </m:r>
                      </m:den>
                    </m:f>
                    <m:r>
                      <a:rPr lang="en-US" altLang="zh-CN" sz="2400" b="0" i="1" smtClean="0">
                        <a:latin typeface="Cambria Math" panose="02040503050406030204" pitchFamily="18" charset="0"/>
                      </a:rPr>
                      <m:t>∗100%</m:t>
                    </m:r>
                  </m:oMath>
                </a14:m>
                <a:endParaRPr lang="en-US" altLang="zh-CN" sz="2400" dirty="0"/>
              </a:p>
            </p:txBody>
          </p:sp>
        </mc:Choice>
        <mc:Fallback xmlns="">
          <p:sp>
            <p:nvSpPr>
              <p:cNvPr id="6" name="TextBox 5">
                <a:extLst>
                  <a:ext uri="{FF2B5EF4-FFF2-40B4-BE49-F238E27FC236}">
                    <a16:creationId xmlns:a16="http://schemas.microsoft.com/office/drawing/2014/main" id="{81BECF51-6051-F541-9899-792D6D4EAC5F}"/>
                  </a:ext>
                </a:extLst>
              </p:cNvPr>
              <p:cNvSpPr txBox="1">
                <a:spLocks noRot="1" noChangeAspect="1" noMove="1" noResize="1" noEditPoints="1" noAdjustHandles="1" noChangeArrowheads="1" noChangeShapeType="1" noTextEdit="1"/>
              </p:cNvSpPr>
              <p:nvPr/>
            </p:nvSpPr>
            <p:spPr>
              <a:xfrm>
                <a:off x="1090542" y="2914459"/>
                <a:ext cx="6807954" cy="584263"/>
              </a:xfrm>
              <a:prstGeom prst="rect">
                <a:avLst/>
              </a:prstGeom>
              <a:blipFill>
                <a:blip r:embed="rId4"/>
                <a:stretch>
                  <a:fillRect l="-1304" b="-8511"/>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7A1A89B6-4ECC-7547-82EF-918F6967E857}"/>
              </a:ext>
            </a:extLst>
          </p:cNvPr>
          <p:cNvSpPr txBox="1"/>
          <p:nvPr/>
        </p:nvSpPr>
        <p:spPr>
          <a:xfrm>
            <a:off x="1114885" y="3668835"/>
            <a:ext cx="10033516" cy="830997"/>
          </a:xfrm>
          <a:prstGeom prst="rect">
            <a:avLst/>
          </a:prstGeom>
          <a:noFill/>
        </p:spPr>
        <p:txBody>
          <a:bodyPr wrap="none" rtlCol="0">
            <a:spAutoFit/>
          </a:bodyPr>
          <a:lstStyle/>
          <a:p>
            <a:r>
              <a:rPr lang="zh-CN" altLang="en-US" sz="2400" dirty="0"/>
              <a:t>四分位数：百分位数是中位数的推广，表明数据集中小于它的数的比例。</a:t>
            </a:r>
            <a:endParaRPr lang="en-US" altLang="zh-CN" sz="2400" dirty="0"/>
          </a:p>
          <a:p>
            <a:r>
              <a:rPr lang="en-US" sz="2400" dirty="0"/>
              <a:t>	</a:t>
            </a:r>
            <a:r>
              <a:rPr lang="zh-CN" altLang="en-US" sz="2400" dirty="0"/>
              <a:t>        三个四分位数</a:t>
            </a:r>
            <a:r>
              <a:rPr lang="en-US" altLang="zh-CN" sz="2400" dirty="0"/>
              <a:t>Q</a:t>
            </a:r>
            <a:r>
              <a:rPr lang="en-US" altLang="zh-CN" sz="2400" baseline="-25000" dirty="0"/>
              <a:t>1</a:t>
            </a:r>
            <a:r>
              <a:rPr lang="zh-CN" altLang="en-US" sz="2400" dirty="0"/>
              <a:t>，</a:t>
            </a:r>
            <a:r>
              <a:rPr lang="en-US" altLang="zh-CN" sz="2400" dirty="0"/>
              <a:t>Q</a:t>
            </a:r>
            <a:r>
              <a:rPr lang="en-US" altLang="zh-CN" sz="2400" baseline="-25000" dirty="0"/>
              <a:t>2</a:t>
            </a:r>
            <a:r>
              <a:rPr lang="zh-CN" altLang="en-US" sz="2400" dirty="0"/>
              <a:t>，</a:t>
            </a:r>
            <a:r>
              <a:rPr lang="en-US" altLang="zh-CN" sz="2400" dirty="0"/>
              <a:t>Q</a:t>
            </a:r>
            <a:r>
              <a:rPr lang="en-US" altLang="zh-CN" sz="2400" baseline="-25000" dirty="0"/>
              <a:t>3</a:t>
            </a:r>
            <a:r>
              <a:rPr lang="zh-CN" altLang="en-US" sz="2400" dirty="0"/>
              <a:t>将数据分成均匀的四份。</a:t>
            </a:r>
            <a:endParaRPr lang="en-US" sz="2400" dirty="0"/>
          </a:p>
        </p:txBody>
      </p:sp>
      <p:sp>
        <p:nvSpPr>
          <p:cNvPr id="8" name="TextBox 7">
            <a:extLst>
              <a:ext uri="{FF2B5EF4-FFF2-40B4-BE49-F238E27FC236}">
                <a16:creationId xmlns:a16="http://schemas.microsoft.com/office/drawing/2014/main" id="{00F993BE-9D77-6C42-B3A7-D5359108C9E1}"/>
              </a:ext>
            </a:extLst>
          </p:cNvPr>
          <p:cNvSpPr txBox="1"/>
          <p:nvPr/>
        </p:nvSpPr>
        <p:spPr>
          <a:xfrm>
            <a:off x="1114885" y="4778699"/>
            <a:ext cx="8162812" cy="461665"/>
          </a:xfrm>
          <a:prstGeom prst="rect">
            <a:avLst/>
          </a:prstGeom>
          <a:noFill/>
        </p:spPr>
        <p:txBody>
          <a:bodyPr wrap="none" rtlCol="0">
            <a:spAutoFit/>
          </a:bodyPr>
          <a:lstStyle/>
          <a:p>
            <a:r>
              <a:rPr lang="zh-CN" altLang="en-US" sz="2400" dirty="0"/>
              <a:t>四分位极差：三个四分位数中最大值和最小值之差的绝对值</a:t>
            </a:r>
            <a:endParaRPr lang="en-US" sz="2400"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7F2D9E7-1599-7E43-A5F2-9B871D440C2B}"/>
                  </a:ext>
                </a:extLst>
              </p:cNvPr>
              <p:cNvSpPr txBox="1"/>
              <p:nvPr/>
            </p:nvSpPr>
            <p:spPr>
              <a:xfrm>
                <a:off x="5553049" y="1891286"/>
                <a:ext cx="6281143" cy="843885"/>
              </a:xfrm>
              <a:prstGeom prst="rect">
                <a:avLst/>
              </a:prstGeom>
              <a:noFill/>
            </p:spPr>
            <p:txBody>
              <a:bodyPr wrap="none" rtlCol="0">
                <a:spAutoFit/>
              </a:bodyPr>
              <a:lstStyle/>
              <a:p>
                <a:r>
                  <a:rPr lang="zh-CN" altLang="en-US" sz="2400" dirty="0"/>
                  <a:t>无偏的样本标准差</a:t>
                </a:r>
                <a14:m>
                  <m:oMath xmlns:m="http://schemas.openxmlformats.org/officeDocument/2006/math">
                    <m:r>
                      <a:rPr lang="zh-CN" altLang="en-US" sz="2400" i="1">
                        <a:latin typeface="Cambria Math" panose="02040503050406030204" pitchFamily="18" charset="0"/>
                      </a:rPr>
                      <m:t>𝜎</m:t>
                    </m:r>
                    <m:r>
                      <a:rPr lang="en-US" altLang="zh-CN" sz="2400" i="1">
                        <a:latin typeface="Cambria Math" panose="02040503050406030204" pitchFamily="18" charset="0"/>
                      </a:rPr>
                      <m:t>=</m:t>
                    </m:r>
                    <m:rad>
                      <m:radPr>
                        <m:degHide m:val="on"/>
                        <m:ctrlPr>
                          <a:rPr lang="en-US" altLang="zh-CN" sz="2400" i="1">
                            <a:latin typeface="Cambria Math" panose="02040503050406030204" pitchFamily="18" charset="0"/>
                          </a:rPr>
                        </m:ctrlPr>
                      </m:radPr>
                      <m:deg/>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zh-CN" altLang="en-US" sz="2400" b="0" i="1" smtClean="0">
                                <a:latin typeface="Cambria Math" panose="02040503050406030204" pitchFamily="18" charset="0"/>
                              </a:rPr>
                              <m:t>（</m:t>
                            </m:r>
                            <m:r>
                              <m:rPr>
                                <m:sty m:val="p"/>
                              </m:rPr>
                              <a:rPr lang="en-US" altLang="zh-CN" sz="2400" i="1">
                                <a:latin typeface="Cambria Math" panose="02040503050406030204" pitchFamily="18" charset="0"/>
                              </a:rPr>
                              <m:t>n</m:t>
                            </m:r>
                            <m:r>
                              <a:rPr lang="en-US" altLang="zh-CN" sz="2400" b="0" i="1" smtClean="0">
                                <a:latin typeface="Cambria Math" panose="02040503050406030204" pitchFamily="18" charset="0"/>
                              </a:rPr>
                              <m:t>−1</m:t>
                            </m:r>
                            <m:r>
                              <a:rPr lang="zh-CN" altLang="en-US" sz="2400" b="0" i="1" smtClean="0">
                                <a:latin typeface="Cambria Math" panose="02040503050406030204" pitchFamily="18" charset="0"/>
                              </a:rPr>
                              <m:t>）</m:t>
                            </m:r>
                          </m:den>
                        </m:f>
                        <m:nary>
                          <m:naryPr>
                            <m:chr m:val="∑"/>
                            <m:ctrlPr>
                              <a:rPr lang="en-US" altLang="zh-CN" sz="2400" i="1">
                                <a:latin typeface="Cambria Math" panose="02040503050406030204" pitchFamily="18" charset="0"/>
                              </a:rPr>
                            </m:ctrlPr>
                          </m:naryPr>
                          <m:sub>
                            <m:r>
                              <m:rPr>
                                <m:sty m:val="p"/>
                                <m:brk m:alnAt="23"/>
                              </m:rPr>
                              <a:rPr lang="en-US" altLang="zh-CN" sz="2400" i="1">
                                <a:latin typeface="Cambria Math" panose="02040503050406030204" pitchFamily="18" charset="0"/>
                              </a:rPr>
                              <m:t>i</m:t>
                            </m:r>
                            <m:r>
                              <a:rPr lang="en-US" altLang="zh-CN" sz="2400" i="1">
                                <a:latin typeface="Cambria Math" panose="02040503050406030204" pitchFamily="18" charset="0"/>
                              </a:rPr>
                              <m:t>=1</m:t>
                            </m:r>
                          </m:sub>
                          <m:sup>
                            <m:r>
                              <m:rPr>
                                <m:sty m:val="p"/>
                              </m:rPr>
                              <a:rPr lang="en-US" altLang="zh-CN" sz="2400" i="1">
                                <a:latin typeface="Cambria Math" panose="02040503050406030204" pitchFamily="18" charset="0"/>
                              </a:rPr>
                              <m:t>n</m:t>
                            </m:r>
                          </m:sup>
                          <m:e>
                            <m:d>
                              <m:dPr>
                                <m:ctrlPr>
                                  <a:rPr lang="en-US" altLang="zh-CN" sz="2400" i="1">
                                    <a:latin typeface="Cambria Math" panose="02040503050406030204" pitchFamily="18" charset="0"/>
                                    <a:ea typeface="SimHei" panose="02010609060101010101" pitchFamily="49" charset="-122"/>
                                  </a:rPr>
                                </m:ctrlPr>
                              </m:dPr>
                              <m:e>
                                <m:r>
                                  <m:rPr>
                                    <m:nor/>
                                  </m:rPr>
                                  <a:rPr lang="en-US" altLang="zh-CN" sz="2400" dirty="0">
                                    <a:latin typeface="SimHei" panose="02010609060101010101" pitchFamily="49" charset="-122"/>
                                    <a:ea typeface="SimHei" panose="02010609060101010101" pitchFamily="49" charset="-122"/>
                                  </a:rPr>
                                  <m:t>x</m:t>
                                </m:r>
                                <m:r>
                                  <m:rPr>
                                    <m:nor/>
                                  </m:rPr>
                                  <a:rPr lang="en-US" altLang="zh-CN" sz="2400" baseline="-25000" dirty="0">
                                    <a:latin typeface="SimHei" panose="02010609060101010101" pitchFamily="49" charset="-122"/>
                                    <a:ea typeface="SimHei" panose="02010609060101010101" pitchFamily="49" charset="-122"/>
                                  </a:rPr>
                                  <m:t>i</m:t>
                                </m:r>
                                <m:r>
                                  <a:rPr lang="en-US" altLang="zh-CN" sz="2400" i="1" dirty="0">
                                    <a:latin typeface="Cambria Math" panose="02040503050406030204" pitchFamily="18" charset="0"/>
                                    <a:ea typeface="SimHei" panose="02010609060101010101" pitchFamily="49" charset="-122"/>
                                  </a:rPr>
                                  <m:t>−</m:t>
                                </m:r>
                                <m:acc>
                                  <m:accPr>
                                    <m:chr m:val="̅"/>
                                    <m:ctrlPr>
                                      <a:rPr lang="en-US" sz="2400" i="1">
                                        <a:latin typeface="Cambria Math" panose="02040503050406030204" pitchFamily="18" charset="0"/>
                                      </a:rPr>
                                    </m:ctrlPr>
                                  </m:accPr>
                                  <m:e>
                                    <m:r>
                                      <m:rPr>
                                        <m:sty m:val="p"/>
                                      </m:rPr>
                                      <a:rPr lang="en-US" sz="2400" i="1">
                                        <a:latin typeface="Cambria Math" panose="02040503050406030204" pitchFamily="18" charset="0"/>
                                      </a:rPr>
                                      <m:t>x</m:t>
                                    </m:r>
                                  </m:e>
                                </m:acc>
                              </m:e>
                            </m:d>
                            <m:r>
                              <m:rPr>
                                <m:nor/>
                              </m:rPr>
                              <a:rPr lang="en-US" sz="2400" baseline="30000" dirty="0"/>
                              <m:t>2</m:t>
                            </m:r>
                          </m:e>
                        </m:nary>
                      </m:e>
                    </m:rad>
                  </m:oMath>
                </a14:m>
                <a:endParaRPr lang="en-US" sz="2400" dirty="0"/>
              </a:p>
            </p:txBody>
          </p:sp>
        </mc:Choice>
        <mc:Fallback xmlns="">
          <p:sp>
            <p:nvSpPr>
              <p:cNvPr id="10" name="TextBox 9">
                <a:extLst>
                  <a:ext uri="{FF2B5EF4-FFF2-40B4-BE49-F238E27FC236}">
                    <a16:creationId xmlns:a16="http://schemas.microsoft.com/office/drawing/2014/main" id="{27F2D9E7-1599-7E43-A5F2-9B871D440C2B}"/>
                  </a:ext>
                </a:extLst>
              </p:cNvPr>
              <p:cNvSpPr txBox="1">
                <a:spLocks noRot="1" noChangeAspect="1" noMove="1" noResize="1" noEditPoints="1" noAdjustHandles="1" noChangeArrowheads="1" noChangeShapeType="1" noTextEdit="1"/>
              </p:cNvSpPr>
              <p:nvPr/>
            </p:nvSpPr>
            <p:spPr>
              <a:xfrm>
                <a:off x="5553049" y="1891286"/>
                <a:ext cx="6281143" cy="843885"/>
              </a:xfrm>
              <a:prstGeom prst="rect">
                <a:avLst/>
              </a:prstGeom>
              <a:blipFill>
                <a:blip r:embed="rId5"/>
                <a:stretch>
                  <a:fillRect l="-1411" t="-47761" b="-82090"/>
                </a:stretch>
              </a:blipFill>
            </p:spPr>
            <p:txBody>
              <a:bodyPr/>
              <a:lstStyle/>
              <a:p>
                <a:r>
                  <a:rPr lang="en-US">
                    <a:noFill/>
                  </a:rPr>
                  <a:t> </a:t>
                </a:r>
              </a:p>
            </p:txBody>
          </p:sp>
        </mc:Fallback>
      </mc:AlternateContent>
      <p:sp>
        <p:nvSpPr>
          <p:cNvPr id="12" name="Left Arrow 11">
            <a:hlinkClick r:id="rId6" action="ppaction://hlinksldjump"/>
            <a:extLst>
              <a:ext uri="{FF2B5EF4-FFF2-40B4-BE49-F238E27FC236}">
                <a16:creationId xmlns:a16="http://schemas.microsoft.com/office/drawing/2014/main" id="{96A1143D-8726-9F42-9C07-287BE79572FA}"/>
              </a:ext>
            </a:extLst>
          </p:cNvPr>
          <p:cNvSpPr/>
          <p:nvPr/>
        </p:nvSpPr>
        <p:spPr>
          <a:xfrm>
            <a:off x="11310729" y="6420677"/>
            <a:ext cx="494437" cy="280379"/>
          </a:xfrm>
          <a:prstGeom prst="lef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9" name="Rectangle 8">
            <a:extLst>
              <a:ext uri="{FF2B5EF4-FFF2-40B4-BE49-F238E27FC236}">
                <a16:creationId xmlns:a16="http://schemas.microsoft.com/office/drawing/2014/main" id="{A60F3DCB-5C3F-3D49-B973-8E8A09786DA4}"/>
              </a:ext>
            </a:extLst>
          </p:cNvPr>
          <p:cNvSpPr/>
          <p:nvPr/>
        </p:nvSpPr>
        <p:spPr>
          <a:xfrm>
            <a:off x="-15500" y="6423577"/>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BEC7F85-3E7F-774F-AF6F-D90056A15E94}"/>
              </a:ext>
            </a:extLst>
          </p:cNvPr>
          <p:cNvSpPr/>
          <p:nvPr/>
        </p:nvSpPr>
        <p:spPr>
          <a:xfrm>
            <a:off x="-15500" y="-15498"/>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98967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3A83ED4-B406-DE40-B324-D48902685DD5}"/>
              </a:ext>
            </a:extLst>
          </p:cNvPr>
          <p:cNvSpPr txBox="1"/>
          <p:nvPr/>
        </p:nvSpPr>
        <p:spPr>
          <a:xfrm>
            <a:off x="989309" y="681278"/>
            <a:ext cx="7879080"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偏态：指数据分布的不对称性，其度量值称为偏态系数：</a:t>
            </a:r>
            <a:endParaRPr lang="en-US" sz="2400" dirty="0">
              <a:latin typeface="SimHei" panose="02010609060101010101" pitchFamily="49" charset="-122"/>
              <a:ea typeface="SimHei" panose="02010609060101010101" pitchFamily="49" charset="-122"/>
            </a:endParaRPr>
          </a:p>
        </p:txBody>
      </p:sp>
      <p:sp>
        <p:nvSpPr>
          <p:cNvPr id="5" name="TextBox 4">
            <a:extLst>
              <a:ext uri="{FF2B5EF4-FFF2-40B4-BE49-F238E27FC236}">
                <a16:creationId xmlns:a16="http://schemas.microsoft.com/office/drawing/2014/main" id="{E0CA618A-89B1-D54C-A78D-985382DBE29D}"/>
              </a:ext>
            </a:extLst>
          </p:cNvPr>
          <p:cNvSpPr txBox="1"/>
          <p:nvPr/>
        </p:nvSpPr>
        <p:spPr>
          <a:xfrm>
            <a:off x="989309" y="2709974"/>
            <a:ext cx="3877985"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峰态：数据分布的扁平程度</a:t>
            </a:r>
            <a:endParaRPr lang="en-US" sz="2400" dirty="0">
              <a:latin typeface="SimHei" panose="02010609060101010101" pitchFamily="49" charset="-122"/>
              <a:ea typeface="SimHei" panose="02010609060101010101" pitchFamily="49" charset="-122"/>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54DF4B71-61B5-D340-9DD8-CD4C2FB3CADB}"/>
                  </a:ext>
                </a:extLst>
              </p:cNvPr>
              <p:cNvSpPr txBox="1"/>
              <p:nvPr/>
            </p:nvSpPr>
            <p:spPr>
              <a:xfrm>
                <a:off x="4090319" y="1492686"/>
                <a:ext cx="4552122" cy="867545"/>
              </a:xfrm>
              <a:prstGeom prst="rect">
                <a:avLst/>
              </a:prstGeom>
              <a:noFill/>
            </p:spPr>
            <p:txBody>
              <a:bodyPr wrap="square" rtlCol="0">
                <a:spAutoFit/>
              </a:bodyPr>
              <a:lstStyle/>
              <a:p>
                <a:r>
                  <a:rPr lang="en-US" sz="2800" dirty="0">
                    <a:latin typeface="SimHei" panose="02010609060101010101" pitchFamily="49" charset="-122"/>
                    <a:ea typeface="SimHei" panose="02010609060101010101" pitchFamily="49" charset="-122"/>
                  </a:rPr>
                  <a:t>SK</a:t>
                </a:r>
                <a:r>
                  <a:rPr lang="zh-CN" altLang="en-US" sz="2800" dirty="0">
                    <a:latin typeface="SimHei" panose="02010609060101010101" pitchFamily="49" charset="-122"/>
                    <a:ea typeface="SimHei" panose="02010609060101010101" pitchFamily="49" charset="-122"/>
                  </a:rPr>
                  <a:t> </a:t>
                </a:r>
                <a:r>
                  <a:rPr lang="en-US" altLang="zh-CN" sz="2800" dirty="0">
                    <a:latin typeface="SimHei" panose="02010609060101010101" pitchFamily="49" charset="-122"/>
                    <a:ea typeface="SimHei" panose="02010609060101010101" pitchFamily="49" charset="-122"/>
                  </a:rPr>
                  <a:t>=</a:t>
                </a:r>
                <a:r>
                  <a:rPr lang="zh-CN" altLang="en-US" sz="2800" dirty="0">
                    <a:latin typeface="SimHei" panose="02010609060101010101" pitchFamily="49" charset="-122"/>
                    <a:ea typeface="SimHei" panose="02010609060101010101" pitchFamily="49" charset="-122"/>
                  </a:rPr>
                  <a:t> </a:t>
                </a:r>
                <a14:m>
                  <m:oMath xmlns:m="http://schemas.openxmlformats.org/officeDocument/2006/math">
                    <m:f>
                      <m:fPr>
                        <m:ctrlPr>
                          <a:rPr lang="en-US" altLang="zh-CN" sz="2800" i="1" smtClean="0">
                            <a:latin typeface="Cambria Math" panose="02040503050406030204" pitchFamily="18" charset="0"/>
                          </a:rPr>
                        </m:ctrlPr>
                      </m:fPr>
                      <m:num>
                        <m:r>
                          <a:rPr lang="en-US" altLang="zh-CN" sz="2800" i="1" smtClean="0">
                            <a:latin typeface="Cambria Math" panose="02040503050406030204" pitchFamily="18" charset="0"/>
                            <a:ea typeface="Cambria Math" panose="02040503050406030204" pitchFamily="18" charset="0"/>
                          </a:rPr>
                          <m:t>𝜐</m:t>
                        </m:r>
                        <m:r>
                          <m:rPr>
                            <m:nor/>
                          </m:rPr>
                          <a:rPr lang="en-US" altLang="zh-CN" sz="2800" b="0" i="0" smtClean="0">
                            <a:latin typeface="Cambria Math" panose="02040503050406030204" pitchFamily="18" charset="0"/>
                            <a:ea typeface="Cambria Math" panose="02040503050406030204" pitchFamily="18" charset="0"/>
                          </a:rPr>
                          <m:t>3</m:t>
                        </m:r>
                        <m:r>
                          <m:rPr>
                            <m:nor/>
                          </m:rPr>
                          <a:rPr lang="en-US" sz="2800" dirty="0" smtClean="0">
                            <a:latin typeface="SimHei" panose="02010609060101010101" pitchFamily="49" charset="-122"/>
                            <a:ea typeface="SimHei" panose="02010609060101010101" pitchFamily="49" charset="-122"/>
                          </a:rPr>
                          <m:t> </m:t>
                        </m:r>
                      </m:num>
                      <m:den>
                        <m:r>
                          <a:rPr lang="en-US" altLang="zh-CN" sz="2800" i="1" smtClean="0">
                            <a:latin typeface="Cambria Math" panose="02040503050406030204" pitchFamily="18" charset="0"/>
                            <a:ea typeface="Cambria Math" panose="02040503050406030204" pitchFamily="18" charset="0"/>
                          </a:rPr>
                          <m:t>𝜎</m:t>
                        </m:r>
                        <m:r>
                          <m:rPr>
                            <m:nor/>
                          </m:rPr>
                          <a:rPr lang="en-US" sz="2800" baseline="30000" dirty="0" smtClean="0">
                            <a:latin typeface="SimHei" panose="02010609060101010101" pitchFamily="49" charset="-122"/>
                            <a:ea typeface="SimHei" panose="02010609060101010101" pitchFamily="49" charset="-122"/>
                          </a:rPr>
                          <m:t>3</m:t>
                        </m:r>
                        <m:r>
                          <m:rPr>
                            <m:nor/>
                          </m:rPr>
                          <a:rPr lang="en-US" sz="2800" dirty="0" smtClean="0">
                            <a:latin typeface="SimHei" panose="02010609060101010101" pitchFamily="49" charset="-122"/>
                            <a:ea typeface="SimHei" panose="02010609060101010101" pitchFamily="49" charset="-122"/>
                          </a:rPr>
                          <m:t> </m:t>
                        </m:r>
                      </m:den>
                    </m:f>
                    <m:r>
                      <a:rPr lang="en-US" altLang="zh-CN" sz="2800" b="0" i="1" smtClean="0">
                        <a:latin typeface="Cambria Math" panose="02040503050406030204" pitchFamily="18" charset="0"/>
                      </a:rPr>
                      <m:t>=</m:t>
                    </m:r>
                    <m:r>
                      <a:rPr lang="zh-CN" altLang="en-US" sz="2800" b="0" i="1" smtClean="0">
                        <a:latin typeface="Cambria Math" panose="02040503050406030204" pitchFamily="18" charset="0"/>
                      </a:rPr>
                      <m:t> </m:t>
                    </m:r>
                    <m:f>
                      <m:fPr>
                        <m:ctrlPr>
                          <a:rPr lang="en-US" altLang="zh-CN" sz="2800" b="0" i="1" smtClean="0">
                            <a:latin typeface="Cambria Math" panose="02040503050406030204" pitchFamily="18" charset="0"/>
                          </a:rPr>
                        </m:ctrlPr>
                      </m:fPr>
                      <m:num>
                        <m:r>
                          <m:rPr>
                            <m:sty m:val="p"/>
                          </m:rPr>
                          <a:rPr lang="en-US" altLang="zh-CN" sz="2800" i="1">
                            <a:latin typeface="Cambria Math" panose="02040503050406030204" pitchFamily="18" charset="0"/>
                          </a:rPr>
                          <m:t>n</m:t>
                        </m:r>
                        <m:nary>
                          <m:naryPr>
                            <m:chr m:val="∑"/>
                            <m:ctrlPr>
                              <a:rPr lang="en-US" altLang="zh-CN" sz="2800" i="1" smtClean="0">
                                <a:latin typeface="Cambria Math" panose="02040503050406030204" pitchFamily="18" charset="0"/>
                              </a:rPr>
                            </m:ctrlPr>
                          </m:naryPr>
                          <m:sub>
                            <m:r>
                              <m:rPr>
                                <m:sty m:val="p"/>
                                <m:brk m:alnAt="23"/>
                              </m:rPr>
                              <a:rPr lang="en-US" altLang="zh-CN" sz="2800" i="1">
                                <a:latin typeface="Cambria Math" panose="02040503050406030204" pitchFamily="18" charset="0"/>
                              </a:rPr>
                              <m:t>i</m:t>
                            </m:r>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𝑛</m:t>
                            </m:r>
                          </m:sup>
                          <m:e>
                            <m:r>
                              <m:rPr>
                                <m:nor/>
                              </m:rPr>
                              <a:rPr lang="en-US" sz="2800" dirty="0" smtClean="0">
                                <a:latin typeface="SimHei" panose="02010609060101010101" pitchFamily="49" charset="-122"/>
                                <a:ea typeface="SimHei" panose="02010609060101010101" pitchFamily="49" charset="-122"/>
                              </a:rPr>
                              <m:t>(</m:t>
                            </m:r>
                            <m:r>
                              <m:rPr>
                                <m:sty m:val="p"/>
                              </m:rPr>
                              <a:rPr lang="en-US" sz="2800" i="1" dirty="0">
                                <a:latin typeface="Cambria Math" panose="02040503050406030204" pitchFamily="18" charset="0"/>
                              </a:rPr>
                              <m:t>x</m:t>
                            </m:r>
                            <m:r>
                              <m:rPr>
                                <m:nor/>
                              </m:rPr>
                              <a:rPr lang="en-US" sz="2800" baseline="-25000" dirty="0" smtClean="0">
                                <a:latin typeface="SimHei" panose="02010609060101010101" pitchFamily="49" charset="-122"/>
                                <a:ea typeface="SimHei" panose="02010609060101010101" pitchFamily="49" charset="-122"/>
                              </a:rPr>
                              <m:t>i</m:t>
                            </m:r>
                            <m:r>
                              <m:rPr>
                                <m:nor/>
                              </m:rPr>
                              <a:rPr lang="en-US" sz="2800" dirty="0" smtClean="0">
                                <a:latin typeface="SimHei" panose="02010609060101010101" pitchFamily="49" charset="-122"/>
                                <a:ea typeface="SimHei" panose="02010609060101010101" pitchFamily="49" charset="-122"/>
                              </a:rPr>
                              <m:t>−</m:t>
                            </m:r>
                            <m:acc>
                              <m:accPr>
                                <m:chr m:val="̅"/>
                                <m:ctrlPr>
                                  <a:rPr lang="en-US" altLang="zh-CN" sz="2800" i="1" dirty="0" smtClean="0">
                                    <a:latin typeface="Cambria Math" panose="02040503050406030204" pitchFamily="18" charset="0"/>
                                  </a:rPr>
                                </m:ctrlPr>
                              </m:accPr>
                              <m:e>
                                <m:r>
                                  <a:rPr lang="en-US" altLang="zh-CN" sz="2800" b="0" i="1" dirty="0" smtClean="0">
                                    <a:latin typeface="Cambria Math" panose="02040503050406030204" pitchFamily="18" charset="0"/>
                                  </a:rPr>
                                  <m:t>𝑥</m:t>
                                </m:r>
                              </m:e>
                            </m:acc>
                            <m:r>
                              <m:rPr>
                                <m:nor/>
                              </m:rPr>
                              <a:rPr lang="en-US" sz="2800" dirty="0">
                                <a:latin typeface="SimHei" panose="02010609060101010101" pitchFamily="49" charset="-122"/>
                                <a:ea typeface="SimHei" panose="02010609060101010101" pitchFamily="49" charset="-122"/>
                              </a:rPr>
                              <m:t>)</m:t>
                            </m:r>
                            <m:r>
                              <m:rPr>
                                <m:nor/>
                              </m:rPr>
                              <a:rPr lang="en-US" sz="2800" baseline="30000" dirty="0">
                                <a:latin typeface="SimHei" panose="02010609060101010101" pitchFamily="49" charset="-122"/>
                                <a:ea typeface="SimHei" panose="02010609060101010101" pitchFamily="49" charset="-122"/>
                              </a:rPr>
                              <m:t>3</m:t>
                            </m:r>
                          </m:e>
                        </m:nary>
                      </m:num>
                      <m:den>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−1</m:t>
                            </m:r>
                          </m:e>
                        </m:d>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−2</m:t>
                            </m:r>
                          </m:e>
                        </m:d>
                        <m:r>
                          <m:rPr>
                            <m:nor/>
                          </m:rPr>
                          <a:rPr lang="en-US" sz="2800" dirty="0" smtClean="0">
                            <a:latin typeface="SimHei" panose="02010609060101010101" pitchFamily="49" charset="-122"/>
                            <a:ea typeface="SimHei" panose="02010609060101010101" pitchFamily="49" charset="-122"/>
                          </a:rPr>
                          <m:t>s</m:t>
                        </m:r>
                        <m:r>
                          <m:rPr>
                            <m:nor/>
                          </m:rPr>
                          <a:rPr lang="en-US" sz="2800" baseline="30000" dirty="0" smtClean="0">
                            <a:latin typeface="SimHei" panose="02010609060101010101" pitchFamily="49" charset="-122"/>
                            <a:ea typeface="SimHei" panose="02010609060101010101" pitchFamily="49" charset="-122"/>
                          </a:rPr>
                          <m:t>3</m:t>
                        </m:r>
                        <m:r>
                          <m:rPr>
                            <m:nor/>
                          </m:rPr>
                          <a:rPr lang="en-US" sz="2800" dirty="0" smtClean="0">
                            <a:latin typeface="SimHei" panose="02010609060101010101" pitchFamily="49" charset="-122"/>
                            <a:ea typeface="SimHei" panose="02010609060101010101" pitchFamily="49" charset="-122"/>
                          </a:rPr>
                          <m:t> </m:t>
                        </m:r>
                      </m:den>
                    </m:f>
                  </m:oMath>
                </a14:m>
                <a:endParaRPr lang="en-US" sz="2800" dirty="0">
                  <a:latin typeface="SimHei" panose="02010609060101010101" pitchFamily="49" charset="-122"/>
                  <a:ea typeface="SimHei" panose="02010609060101010101" pitchFamily="49" charset="-122"/>
                </a:endParaRPr>
              </a:p>
            </p:txBody>
          </p:sp>
        </mc:Choice>
        <mc:Fallback>
          <p:sp>
            <p:nvSpPr>
              <p:cNvPr id="6" name="TextBox 5">
                <a:extLst>
                  <a:ext uri="{FF2B5EF4-FFF2-40B4-BE49-F238E27FC236}">
                    <a16:creationId xmlns:a16="http://schemas.microsoft.com/office/drawing/2014/main" id="{54DF4B71-61B5-D340-9DD8-CD4C2FB3CADB}"/>
                  </a:ext>
                </a:extLst>
              </p:cNvPr>
              <p:cNvSpPr txBox="1">
                <a:spLocks noRot="1" noChangeAspect="1" noMove="1" noResize="1" noEditPoints="1" noAdjustHandles="1" noChangeArrowheads="1" noChangeShapeType="1" noTextEdit="1"/>
              </p:cNvSpPr>
              <p:nvPr/>
            </p:nvSpPr>
            <p:spPr>
              <a:xfrm>
                <a:off x="4090319" y="1492686"/>
                <a:ext cx="4552122" cy="867545"/>
              </a:xfrm>
              <a:prstGeom prst="rect">
                <a:avLst/>
              </a:prstGeom>
              <a:blipFill>
                <a:blip r:embed="rId2"/>
                <a:stretch>
                  <a:fillRect l="-2500" t="-43478" b="-3913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D30BC05D-9D36-584D-BFD0-DF42544127B5}"/>
                  </a:ext>
                </a:extLst>
              </p:cNvPr>
              <p:cNvSpPr txBox="1"/>
              <p:nvPr/>
            </p:nvSpPr>
            <p:spPr>
              <a:xfrm>
                <a:off x="2426840" y="3211950"/>
                <a:ext cx="7879080" cy="846963"/>
              </a:xfrm>
              <a:prstGeom prst="rect">
                <a:avLst/>
              </a:prstGeom>
              <a:noFill/>
            </p:spPr>
            <p:txBody>
              <a:bodyPr wrap="square" rtlCol="0">
                <a:spAutoFit/>
              </a:bodyPr>
              <a:lstStyle/>
              <a:p>
                <a:r>
                  <a:rPr lang="en-US" sz="2800" dirty="0"/>
                  <a:t>K</a:t>
                </a:r>
                <a:r>
                  <a:rPr lang="zh-CN" altLang="en-US" sz="2800" dirty="0"/>
                  <a:t> </a:t>
                </a:r>
                <a:r>
                  <a:rPr lang="en-US" altLang="zh-CN" sz="2800" dirty="0"/>
                  <a:t>=</a:t>
                </a:r>
                <a:r>
                  <a:rPr lang="zh-CN" altLang="en-US" sz="2800" dirty="0"/>
                  <a:t> </a:t>
                </a:r>
                <a14:m>
                  <m:oMath xmlns:m="http://schemas.openxmlformats.org/officeDocument/2006/math">
                    <m:f>
                      <m:fPr>
                        <m:ctrlPr>
                          <a:rPr lang="en-US" altLang="zh-CN" sz="2800" i="1" smtClean="0">
                            <a:latin typeface="Cambria Math" panose="02040503050406030204" pitchFamily="18" charset="0"/>
                          </a:rPr>
                        </m:ctrlPr>
                      </m:fPr>
                      <m:num>
                        <m:r>
                          <a:rPr lang="en-US" altLang="zh-CN" sz="2800" i="1" smtClean="0">
                            <a:latin typeface="Cambria Math" panose="02040503050406030204" pitchFamily="18" charset="0"/>
                            <a:ea typeface="Cambria Math" panose="02040503050406030204" pitchFamily="18" charset="0"/>
                          </a:rPr>
                          <m:t>𝜐</m:t>
                        </m:r>
                        <m:r>
                          <m:rPr>
                            <m:nor/>
                          </m:rPr>
                          <a:rPr lang="en-US" altLang="zh-CN" sz="2800" b="0" i="0" smtClean="0">
                            <a:latin typeface="Cambria Math" panose="02040503050406030204" pitchFamily="18" charset="0"/>
                            <a:ea typeface="Cambria Math" panose="02040503050406030204" pitchFamily="18" charset="0"/>
                          </a:rPr>
                          <m:t>4</m:t>
                        </m:r>
                      </m:num>
                      <m:den>
                        <m:r>
                          <a:rPr lang="en-US" altLang="zh-CN" sz="2800" i="1" smtClean="0">
                            <a:latin typeface="Cambria Math" panose="02040503050406030204" pitchFamily="18" charset="0"/>
                            <a:ea typeface="Cambria Math" panose="02040503050406030204" pitchFamily="18" charset="0"/>
                          </a:rPr>
                          <m:t>𝜎</m:t>
                        </m:r>
                        <m:r>
                          <m:rPr>
                            <m:nor/>
                          </m:rPr>
                          <a:rPr lang="en-US" sz="2800" b="0" i="0" baseline="30000" dirty="0" smtClean="0"/>
                          <m:t>4</m:t>
                        </m:r>
                        <m:r>
                          <m:rPr>
                            <m:nor/>
                          </m:rPr>
                          <a:rPr lang="en-US" sz="2800" dirty="0" smtClean="0"/>
                          <m:t> </m:t>
                        </m:r>
                      </m:den>
                    </m:f>
                    <m:r>
                      <a:rPr lang="en-US" altLang="zh-CN" sz="2800" b="0" i="1" smtClean="0">
                        <a:latin typeface="Cambria Math" panose="02040503050406030204" pitchFamily="18" charset="0"/>
                      </a:rPr>
                      <m:t>=</m:t>
                    </m:r>
                    <m:r>
                      <a:rPr lang="zh-CN" altLang="en-US" sz="2800" b="0" i="1" smtClean="0">
                        <a:latin typeface="Cambria Math" panose="02040503050406030204" pitchFamily="18" charset="0"/>
                      </a:rPr>
                      <m:t> </m:t>
                    </m:r>
                    <m:f>
                      <m:fPr>
                        <m:ctrlPr>
                          <a:rPr lang="en-US" altLang="zh-CN" sz="2800" b="0" i="1" smtClean="0">
                            <a:latin typeface="Cambria Math" panose="02040503050406030204" pitchFamily="18" charset="0"/>
                          </a:rPr>
                        </m:ctrlPr>
                      </m:fPr>
                      <m:num>
                        <m:r>
                          <m:rPr>
                            <m:sty m:val="p"/>
                          </m:rPr>
                          <a:rPr lang="en-US" altLang="zh-CN" sz="2800" i="1">
                            <a:latin typeface="Cambria Math" panose="02040503050406030204" pitchFamily="18" charset="0"/>
                          </a:rPr>
                          <m:t>n</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+1</m:t>
                            </m:r>
                          </m:e>
                        </m:d>
                        <m:nary>
                          <m:naryPr>
                            <m:chr m:val="∑"/>
                            <m:ctrlPr>
                              <a:rPr lang="en-US" altLang="zh-CN" sz="2800" i="1" smtClean="0">
                                <a:latin typeface="Cambria Math" panose="02040503050406030204" pitchFamily="18" charset="0"/>
                              </a:rPr>
                            </m:ctrlPr>
                          </m:naryPr>
                          <m:sub>
                            <m:r>
                              <m:rPr>
                                <m:sty m:val="p"/>
                                <m:brk m:alnAt="23"/>
                              </m:rPr>
                              <a:rPr lang="en-US" altLang="zh-CN" sz="2800" i="1">
                                <a:latin typeface="Cambria Math" panose="02040503050406030204" pitchFamily="18" charset="0"/>
                              </a:rPr>
                              <m:t>i</m:t>
                            </m:r>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𝑛</m:t>
                            </m:r>
                          </m:sup>
                          <m:e>
                            <m:r>
                              <m:rPr>
                                <m:nor/>
                              </m:rPr>
                              <a:rPr lang="en-US" sz="2800" dirty="0" smtClean="0"/>
                              <m:t>(</m:t>
                            </m:r>
                            <m:r>
                              <m:rPr>
                                <m:sty m:val="p"/>
                              </m:rPr>
                              <a:rPr lang="en-US" sz="2800" i="1" dirty="0">
                                <a:latin typeface="Cambria Math" panose="02040503050406030204" pitchFamily="18" charset="0"/>
                              </a:rPr>
                              <m:t>x</m:t>
                            </m:r>
                            <m:r>
                              <m:rPr>
                                <m:nor/>
                              </m:rPr>
                              <a:rPr lang="en-US" sz="2800" baseline="-25000" dirty="0" smtClean="0"/>
                              <m:t>i</m:t>
                            </m:r>
                            <m:r>
                              <m:rPr>
                                <m:nor/>
                              </m:rPr>
                              <a:rPr lang="en-US" sz="2800" dirty="0" smtClean="0"/>
                              <m:t>−</m:t>
                            </m:r>
                            <m:acc>
                              <m:accPr>
                                <m:chr m:val="̅"/>
                                <m:ctrlPr>
                                  <a:rPr lang="en-US" altLang="zh-CN" sz="2800" i="1" dirty="0" smtClean="0">
                                    <a:latin typeface="Cambria Math" panose="02040503050406030204" pitchFamily="18" charset="0"/>
                                  </a:rPr>
                                </m:ctrlPr>
                              </m:accPr>
                              <m:e>
                                <m:r>
                                  <a:rPr lang="en-US" altLang="zh-CN" sz="2800" b="0" i="1" dirty="0" smtClean="0">
                                    <a:latin typeface="Cambria Math" panose="02040503050406030204" pitchFamily="18" charset="0"/>
                                  </a:rPr>
                                  <m:t>𝑥</m:t>
                                </m:r>
                              </m:e>
                            </m:acc>
                            <m:r>
                              <m:rPr>
                                <m:nor/>
                              </m:rPr>
                              <a:rPr lang="en-US" sz="2800" dirty="0"/>
                              <m:t>)</m:t>
                            </m:r>
                            <m:r>
                              <m:rPr>
                                <m:nor/>
                              </m:rPr>
                              <a:rPr lang="en-US" sz="2800" b="0" i="0" baseline="30000" dirty="0" smtClean="0"/>
                              <m:t>4</m:t>
                            </m:r>
                          </m:e>
                        </m:nary>
                        <m:r>
                          <a:rPr lang="en-US" altLang="zh-CN" sz="2800" b="0" i="1" smtClean="0">
                            <a:latin typeface="Cambria Math" panose="02040503050406030204" pitchFamily="18" charset="0"/>
                          </a:rPr>
                          <m:t>−3(</m:t>
                        </m:r>
                        <m:nary>
                          <m:naryPr>
                            <m:chr m:val="∑"/>
                            <m:ctrlPr>
                              <a:rPr lang="en-US" altLang="zh-CN" sz="2800" i="1" smtClean="0">
                                <a:latin typeface="Cambria Math" panose="02040503050406030204" pitchFamily="18" charset="0"/>
                              </a:rPr>
                            </m:ctrlPr>
                          </m:naryPr>
                          <m:sub>
                            <m:r>
                              <m:rPr>
                                <m:sty m:val="p"/>
                                <m:brk m:alnAt="23"/>
                              </m:rPr>
                              <a:rPr lang="en-US" altLang="zh-CN" sz="2800" i="1">
                                <a:latin typeface="Cambria Math" panose="02040503050406030204" pitchFamily="18" charset="0"/>
                              </a:rPr>
                              <m:t>i</m:t>
                            </m:r>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𝑛</m:t>
                            </m:r>
                          </m:sup>
                          <m:e>
                            <m:r>
                              <m:rPr>
                                <m:nor/>
                              </m:rPr>
                              <a:rPr lang="en-US" sz="2800" dirty="0" smtClean="0"/>
                              <m:t>(</m:t>
                            </m:r>
                            <m:r>
                              <m:rPr>
                                <m:sty m:val="p"/>
                              </m:rPr>
                              <a:rPr lang="en-US" sz="2800" i="1" dirty="0">
                                <a:latin typeface="Cambria Math" panose="02040503050406030204" pitchFamily="18" charset="0"/>
                              </a:rPr>
                              <m:t>x</m:t>
                            </m:r>
                            <m:r>
                              <m:rPr>
                                <m:nor/>
                              </m:rPr>
                              <a:rPr lang="en-US" sz="2800" baseline="-25000" dirty="0" smtClean="0"/>
                              <m:t>i</m:t>
                            </m:r>
                            <m:r>
                              <m:rPr>
                                <m:nor/>
                              </m:rPr>
                              <a:rPr lang="en-US" sz="2800" dirty="0" smtClean="0"/>
                              <m:t>−</m:t>
                            </m:r>
                            <m:acc>
                              <m:accPr>
                                <m:chr m:val="̅"/>
                                <m:ctrlPr>
                                  <a:rPr lang="en-US" altLang="zh-CN" sz="2800" i="1" dirty="0" smtClean="0">
                                    <a:latin typeface="Cambria Math" panose="02040503050406030204" pitchFamily="18" charset="0"/>
                                  </a:rPr>
                                </m:ctrlPr>
                              </m:accPr>
                              <m:e>
                                <m:r>
                                  <a:rPr lang="en-US" altLang="zh-CN" sz="2800" b="0" i="1" dirty="0" smtClean="0">
                                    <a:latin typeface="Cambria Math" panose="02040503050406030204" pitchFamily="18" charset="0"/>
                                  </a:rPr>
                                  <m:t>𝑥</m:t>
                                </m:r>
                              </m:e>
                            </m:acc>
                            <m:r>
                              <m:rPr>
                                <m:nor/>
                              </m:rPr>
                              <a:rPr lang="en-US" sz="2800" dirty="0"/>
                              <m:t>)</m:t>
                            </m:r>
                            <m:r>
                              <m:rPr>
                                <m:nor/>
                              </m:rPr>
                              <a:rPr lang="en-US" sz="2800" b="0" i="0" baseline="30000" dirty="0" smtClean="0"/>
                              <m:t>2</m:t>
                            </m:r>
                          </m:e>
                        </m:nary>
                        <m:r>
                          <a:rPr lang="en-US" altLang="zh-CN" sz="2800" b="0" i="1" smtClean="0">
                            <a:latin typeface="Cambria Math" panose="02040503050406030204" pitchFamily="18" charset="0"/>
                          </a:rPr>
                          <m:t>)</m:t>
                        </m:r>
                        <m:r>
                          <m:rPr>
                            <m:nor/>
                          </m:rPr>
                          <a:rPr lang="en-US" sz="2800" b="0" i="0" baseline="30000" dirty="0" smtClean="0"/>
                          <m:t>2</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−1</m:t>
                            </m:r>
                          </m:e>
                        </m:d>
                      </m:num>
                      <m:den>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−1</m:t>
                            </m:r>
                          </m:e>
                        </m:d>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−2</m:t>
                            </m:r>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−3)</m:t>
                        </m:r>
                        <m:r>
                          <m:rPr>
                            <m:nor/>
                          </m:rPr>
                          <a:rPr lang="en-US" sz="2800" dirty="0" smtClean="0"/>
                          <m:t>s</m:t>
                        </m:r>
                        <m:r>
                          <m:rPr>
                            <m:nor/>
                          </m:rPr>
                          <a:rPr lang="en-US" sz="2800" b="0" i="0" baseline="30000" dirty="0" smtClean="0"/>
                          <m:t>4</m:t>
                        </m:r>
                        <m:r>
                          <m:rPr>
                            <m:nor/>
                          </m:rPr>
                          <a:rPr lang="en-US" sz="2800" dirty="0" smtClean="0"/>
                          <m:t> </m:t>
                        </m:r>
                      </m:den>
                    </m:f>
                  </m:oMath>
                </a14:m>
                <a:endParaRPr lang="en-US" sz="2800" dirty="0"/>
              </a:p>
            </p:txBody>
          </p:sp>
        </mc:Choice>
        <mc:Fallback>
          <p:sp>
            <p:nvSpPr>
              <p:cNvPr id="8" name="TextBox 7">
                <a:extLst>
                  <a:ext uri="{FF2B5EF4-FFF2-40B4-BE49-F238E27FC236}">
                    <a16:creationId xmlns:a16="http://schemas.microsoft.com/office/drawing/2014/main" id="{D30BC05D-9D36-584D-BFD0-DF42544127B5}"/>
                  </a:ext>
                </a:extLst>
              </p:cNvPr>
              <p:cNvSpPr txBox="1">
                <a:spLocks noRot="1" noChangeAspect="1" noMove="1" noResize="1" noEditPoints="1" noAdjustHandles="1" noChangeArrowheads="1" noChangeShapeType="1" noTextEdit="1"/>
              </p:cNvSpPr>
              <p:nvPr/>
            </p:nvSpPr>
            <p:spPr>
              <a:xfrm>
                <a:off x="2426840" y="3211950"/>
                <a:ext cx="7879080" cy="846963"/>
              </a:xfrm>
              <a:prstGeom prst="rect">
                <a:avLst/>
              </a:prstGeom>
              <a:blipFill>
                <a:blip r:embed="rId3"/>
                <a:stretch>
                  <a:fillRect l="-1610" t="-48529" b="-38235"/>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7C16CDEE-F9FB-9A40-81B7-157A2C97427B}"/>
              </a:ext>
            </a:extLst>
          </p:cNvPr>
          <p:cNvPicPr>
            <a:picLocks noChangeAspect="1"/>
          </p:cNvPicPr>
          <p:nvPr/>
        </p:nvPicPr>
        <p:blipFill>
          <a:blip r:embed="rId4"/>
          <a:stretch>
            <a:fillRect/>
          </a:stretch>
        </p:blipFill>
        <p:spPr>
          <a:xfrm>
            <a:off x="2426840" y="4055248"/>
            <a:ext cx="7252121" cy="1906042"/>
          </a:xfrm>
          <a:prstGeom prst="rect">
            <a:avLst/>
          </a:prstGeom>
        </p:spPr>
      </p:pic>
      <p:sp>
        <p:nvSpPr>
          <p:cNvPr id="11" name="TextBox 10">
            <a:extLst>
              <a:ext uri="{FF2B5EF4-FFF2-40B4-BE49-F238E27FC236}">
                <a16:creationId xmlns:a16="http://schemas.microsoft.com/office/drawing/2014/main" id="{E199AE29-6F9A-0143-B384-EEC4F55E08FF}"/>
              </a:ext>
            </a:extLst>
          </p:cNvPr>
          <p:cNvSpPr txBox="1"/>
          <p:nvPr/>
        </p:nvSpPr>
        <p:spPr>
          <a:xfrm>
            <a:off x="5082025" y="6051345"/>
            <a:ext cx="2064989" cy="369332"/>
          </a:xfrm>
          <a:prstGeom prst="rect">
            <a:avLst/>
          </a:prstGeom>
          <a:noFill/>
        </p:spPr>
        <p:txBody>
          <a:bodyPr wrap="none" rtlCol="0">
            <a:spAutoFit/>
          </a:bodyPr>
          <a:lstStyle/>
          <a:p>
            <a:r>
              <a:rPr lang="zh-CN" altLang="en-US" dirty="0"/>
              <a:t>偏态和峰态示意图</a:t>
            </a:r>
            <a:endParaRPr lang="en-US" dirty="0"/>
          </a:p>
        </p:txBody>
      </p:sp>
      <p:sp>
        <p:nvSpPr>
          <p:cNvPr id="12" name="Left Arrow 11">
            <a:hlinkClick r:id="rId5" action="ppaction://hlinksldjump"/>
            <a:extLst>
              <a:ext uri="{FF2B5EF4-FFF2-40B4-BE49-F238E27FC236}">
                <a16:creationId xmlns:a16="http://schemas.microsoft.com/office/drawing/2014/main" id="{AE966AA3-D13E-6849-8B5A-43DC12D412BE}"/>
              </a:ext>
            </a:extLst>
          </p:cNvPr>
          <p:cNvSpPr/>
          <p:nvPr/>
        </p:nvSpPr>
        <p:spPr>
          <a:xfrm>
            <a:off x="11310729" y="6420677"/>
            <a:ext cx="494437" cy="280379"/>
          </a:xfrm>
          <a:prstGeom prst="lef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
        <p:nvSpPr>
          <p:cNvPr id="9" name="Rectangle 8">
            <a:extLst>
              <a:ext uri="{FF2B5EF4-FFF2-40B4-BE49-F238E27FC236}">
                <a16:creationId xmlns:a16="http://schemas.microsoft.com/office/drawing/2014/main" id="{574E286A-E9A0-344F-8B13-05D25087B9C9}"/>
              </a:ext>
            </a:extLst>
          </p:cNvPr>
          <p:cNvSpPr/>
          <p:nvPr/>
        </p:nvSpPr>
        <p:spPr>
          <a:xfrm>
            <a:off x="-15500" y="6423577"/>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00B2BDB-05BD-8947-84E6-9EF1AB772976}"/>
              </a:ext>
            </a:extLst>
          </p:cNvPr>
          <p:cNvSpPr/>
          <p:nvPr/>
        </p:nvSpPr>
        <p:spPr>
          <a:xfrm>
            <a:off x="-15500" y="-15498"/>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74527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CE6D12-ABC9-2E49-84C0-0BEDA3BF6AC7}"/>
              </a:ext>
            </a:extLst>
          </p:cNvPr>
          <p:cNvSpPr txBox="1"/>
          <p:nvPr/>
        </p:nvSpPr>
        <p:spPr>
          <a:xfrm>
            <a:off x="285750" y="449921"/>
            <a:ext cx="1620957"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数据基础</a:t>
            </a:r>
            <a:endParaRPr lang="en-US" sz="2800" dirty="0">
              <a:latin typeface="SimHei" panose="02010609060101010101" pitchFamily="49" charset="-122"/>
              <a:ea typeface="SimHei" panose="02010609060101010101" pitchFamily="49" charset="-122"/>
            </a:endParaRPr>
          </a:p>
        </p:txBody>
      </p:sp>
      <p:sp>
        <p:nvSpPr>
          <p:cNvPr id="6" name="Rectangle 5">
            <a:extLst>
              <a:ext uri="{FF2B5EF4-FFF2-40B4-BE49-F238E27FC236}">
                <a16:creationId xmlns:a16="http://schemas.microsoft.com/office/drawing/2014/main" id="{9AC42A47-D123-6F4E-8CE6-62CD6A8D5E4D}"/>
              </a:ext>
            </a:extLst>
          </p:cNvPr>
          <p:cNvSpPr/>
          <p:nvPr/>
        </p:nvSpPr>
        <p:spPr>
          <a:xfrm>
            <a:off x="1447800" y="1736709"/>
            <a:ext cx="9296400" cy="3384581"/>
          </a:xfrm>
          <a:prstGeom prst="rect">
            <a:avLst/>
          </a:prstGeom>
        </p:spPr>
        <p:txBody>
          <a:bodyPr wrap="square">
            <a:spAutoFit/>
          </a:bodyPr>
          <a:lstStyle/>
          <a:p>
            <a:pPr>
              <a:lnSpc>
                <a:spcPct val="200000"/>
              </a:lnSpc>
            </a:pPr>
            <a:r>
              <a:rPr lang="zh-CN" altLang="en-US" sz="2800" dirty="0">
                <a:latin typeface="SimHei" panose="02010609060101010101" pitchFamily="49" charset="-122"/>
                <a:ea typeface="SimHei" panose="02010609060101010101" pitchFamily="49" charset="-122"/>
              </a:rPr>
              <a:t>对数据类型进行分类的依据是该属性取值的集合类型。</a:t>
            </a:r>
            <a:endParaRPr lang="en-US" altLang="zh-CN" sz="2800" dirty="0">
              <a:latin typeface="SimHei" panose="02010609060101010101" pitchFamily="49" charset="-122"/>
              <a:ea typeface="SimHei" panose="02010609060101010101" pitchFamily="49" charset="-122"/>
            </a:endParaRPr>
          </a:p>
          <a:p>
            <a:pPr marL="342900" indent="-342900">
              <a:lnSpc>
                <a:spcPct val="200000"/>
              </a:lnSpc>
              <a:buFont typeface="+mj-lt"/>
              <a:buAutoNum type="arabicPeriod"/>
            </a:pPr>
            <a:r>
              <a:rPr lang="zh-CN" altLang="en-US" sz="2800" dirty="0">
                <a:latin typeface="SimHei" panose="02010609060101010101" pitchFamily="49" charset="-122"/>
                <a:ea typeface="SimHei" panose="02010609060101010101" pitchFamily="49" charset="-122"/>
              </a:rPr>
              <a:t>类别型属性</a:t>
            </a:r>
            <a:endParaRPr lang="en-US" altLang="zh-CN" sz="2800" dirty="0">
              <a:latin typeface="SimHei" panose="02010609060101010101" pitchFamily="49" charset="-122"/>
              <a:ea typeface="SimHei" panose="02010609060101010101" pitchFamily="49" charset="-122"/>
            </a:endParaRPr>
          </a:p>
          <a:p>
            <a:pPr marL="342900" indent="-342900">
              <a:lnSpc>
                <a:spcPct val="200000"/>
              </a:lnSpc>
              <a:buFont typeface="+mj-lt"/>
              <a:buAutoNum type="arabicPeriod"/>
            </a:pPr>
            <a:r>
              <a:rPr lang="zh-CN" altLang="en-US" sz="2800" dirty="0">
                <a:latin typeface="SimHei" panose="02010609060101010101" pitchFamily="49" charset="-122"/>
                <a:ea typeface="SimHei" panose="02010609060101010101" pitchFamily="49" charset="-122"/>
              </a:rPr>
              <a:t>序数型属性</a:t>
            </a:r>
            <a:endParaRPr lang="en-US" altLang="zh-CN" sz="2800" dirty="0">
              <a:latin typeface="SimHei" panose="02010609060101010101" pitchFamily="49" charset="-122"/>
              <a:ea typeface="SimHei" panose="02010609060101010101" pitchFamily="49" charset="-122"/>
            </a:endParaRPr>
          </a:p>
          <a:p>
            <a:pPr marL="342900" indent="-342900">
              <a:lnSpc>
                <a:spcPct val="200000"/>
              </a:lnSpc>
              <a:buFont typeface="+mj-lt"/>
              <a:buAutoNum type="arabicPeriod"/>
            </a:pPr>
            <a:r>
              <a:rPr lang="zh-CN" altLang="en-US" sz="2800" dirty="0">
                <a:latin typeface="SimHei" panose="02010609060101010101" pitchFamily="49" charset="-122"/>
                <a:ea typeface="SimHei" panose="02010609060101010101" pitchFamily="49" charset="-122"/>
              </a:rPr>
              <a:t>数值型属性</a:t>
            </a:r>
            <a:endParaRPr lang="en-US" altLang="zh-CN" sz="2800" dirty="0">
              <a:latin typeface="SimHei" panose="02010609060101010101" pitchFamily="49" charset="-122"/>
              <a:ea typeface="SimHei" panose="02010609060101010101" pitchFamily="49" charset="-122"/>
            </a:endParaRPr>
          </a:p>
        </p:txBody>
      </p:sp>
      <p:sp>
        <p:nvSpPr>
          <p:cNvPr id="5" name="Rectangle 4">
            <a:extLst>
              <a:ext uri="{FF2B5EF4-FFF2-40B4-BE49-F238E27FC236}">
                <a16:creationId xmlns:a16="http://schemas.microsoft.com/office/drawing/2014/main" id="{89C76F60-3A5E-6C40-9237-4A8E27209349}"/>
              </a:ext>
            </a:extLst>
          </p:cNvPr>
          <p:cNvSpPr/>
          <p:nvPr/>
        </p:nvSpPr>
        <p:spPr>
          <a:xfrm>
            <a:off x="-15500" y="6423577"/>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7272BBC-8B61-D447-B73C-4B4954630558}"/>
              </a:ext>
            </a:extLst>
          </p:cNvPr>
          <p:cNvSpPr/>
          <p:nvPr/>
        </p:nvSpPr>
        <p:spPr>
          <a:xfrm>
            <a:off x="-15500" y="-15498"/>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6825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8EABB4-B206-7545-B1E3-311FB150DA7F}"/>
              </a:ext>
            </a:extLst>
          </p:cNvPr>
          <p:cNvSpPr txBox="1"/>
          <p:nvPr/>
        </p:nvSpPr>
        <p:spPr>
          <a:xfrm>
            <a:off x="285749" y="580235"/>
            <a:ext cx="1620957"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数据基础</a:t>
            </a:r>
            <a:endParaRPr lang="en-US" sz="2800" dirty="0">
              <a:latin typeface="SimHei" panose="02010609060101010101" pitchFamily="49" charset="-122"/>
              <a:ea typeface="SimHei" panose="02010609060101010101" pitchFamily="49" charset="-122"/>
            </a:endParaRPr>
          </a:p>
        </p:txBody>
      </p:sp>
      <p:sp>
        <p:nvSpPr>
          <p:cNvPr id="5" name="TextBox 4">
            <a:extLst>
              <a:ext uri="{FF2B5EF4-FFF2-40B4-BE49-F238E27FC236}">
                <a16:creationId xmlns:a16="http://schemas.microsoft.com/office/drawing/2014/main" id="{DBE57933-B7FA-E849-9AC7-94E0E54C1D1D}"/>
              </a:ext>
            </a:extLst>
          </p:cNvPr>
          <p:cNvSpPr txBox="1"/>
          <p:nvPr/>
        </p:nvSpPr>
        <p:spPr>
          <a:xfrm>
            <a:off x="5105985" y="1123950"/>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类别型属性</a:t>
            </a:r>
            <a:endParaRPr lang="en-US" sz="2800" dirty="0">
              <a:latin typeface="SimHei" panose="02010609060101010101" pitchFamily="49" charset="-122"/>
              <a:ea typeface="SimHei" panose="02010609060101010101" pitchFamily="49" charset="-122"/>
            </a:endParaRPr>
          </a:p>
        </p:txBody>
      </p:sp>
      <p:pic>
        <p:nvPicPr>
          <p:cNvPr id="7" name="Picture 6">
            <a:extLst>
              <a:ext uri="{FF2B5EF4-FFF2-40B4-BE49-F238E27FC236}">
                <a16:creationId xmlns:a16="http://schemas.microsoft.com/office/drawing/2014/main" id="{A31B2EAF-224C-494E-8AFF-88963DFE7158}"/>
              </a:ext>
            </a:extLst>
          </p:cNvPr>
          <p:cNvPicPr>
            <a:picLocks noChangeAspect="1"/>
          </p:cNvPicPr>
          <p:nvPr/>
        </p:nvPicPr>
        <p:blipFill>
          <a:blip r:embed="rId3"/>
          <a:stretch>
            <a:fillRect/>
          </a:stretch>
        </p:blipFill>
        <p:spPr>
          <a:xfrm>
            <a:off x="1096228" y="2277130"/>
            <a:ext cx="4381500" cy="2933700"/>
          </a:xfrm>
          <a:prstGeom prst="rect">
            <a:avLst/>
          </a:prstGeom>
        </p:spPr>
      </p:pic>
      <p:pic>
        <p:nvPicPr>
          <p:cNvPr id="9" name="Picture 8">
            <a:extLst>
              <a:ext uri="{FF2B5EF4-FFF2-40B4-BE49-F238E27FC236}">
                <a16:creationId xmlns:a16="http://schemas.microsoft.com/office/drawing/2014/main" id="{8CD4EE37-1843-5B4E-8225-F014CE817315}"/>
              </a:ext>
            </a:extLst>
          </p:cNvPr>
          <p:cNvPicPr>
            <a:picLocks noChangeAspect="1"/>
          </p:cNvPicPr>
          <p:nvPr/>
        </p:nvPicPr>
        <p:blipFill>
          <a:blip r:embed="rId4"/>
          <a:stretch>
            <a:fillRect/>
          </a:stretch>
        </p:blipFill>
        <p:spPr>
          <a:xfrm>
            <a:off x="6714272" y="2260620"/>
            <a:ext cx="4381500" cy="2950210"/>
          </a:xfrm>
          <a:prstGeom prst="rect">
            <a:avLst/>
          </a:prstGeom>
        </p:spPr>
      </p:pic>
      <p:sp>
        <p:nvSpPr>
          <p:cNvPr id="10" name="TextBox 9">
            <a:extLst>
              <a:ext uri="{FF2B5EF4-FFF2-40B4-BE49-F238E27FC236}">
                <a16:creationId xmlns:a16="http://schemas.microsoft.com/office/drawing/2014/main" id="{A75A7BDE-B269-1C4A-BFEA-1BAC832D5B74}"/>
              </a:ext>
            </a:extLst>
          </p:cNvPr>
          <p:cNvSpPr txBox="1"/>
          <p:nvPr/>
        </p:nvSpPr>
        <p:spPr>
          <a:xfrm>
            <a:off x="1578818" y="5341144"/>
            <a:ext cx="3300904" cy="369332"/>
          </a:xfrm>
          <a:prstGeom prst="rect">
            <a:avLst/>
          </a:prstGeom>
          <a:noFill/>
        </p:spPr>
        <p:txBody>
          <a:bodyPr wrap="none" rtlCol="0">
            <a:spAutoFit/>
          </a:bodyPr>
          <a:lstStyle/>
          <a:p>
            <a:r>
              <a:rPr lang="zh-CN" altLang="en-US" dirty="0">
                <a:latin typeface="SimHei" panose="02010609060101010101" pitchFamily="49" charset="-122"/>
                <a:ea typeface="SimHei" panose="02010609060101010101" pitchFamily="49" charset="-122"/>
              </a:rPr>
              <a:t>图</a:t>
            </a:r>
            <a:r>
              <a:rPr lang="en-US" altLang="zh-CN" dirty="0">
                <a:latin typeface="SimHei" panose="02010609060101010101" pitchFamily="49" charset="-122"/>
                <a:ea typeface="SimHei" panose="02010609060101010101" pitchFamily="49" charset="-122"/>
              </a:rPr>
              <a:t>1</a:t>
            </a:r>
            <a:r>
              <a:rPr lang="zh-CN" altLang="en-US" dirty="0">
                <a:latin typeface="SimHei" panose="02010609060101010101" pitchFamily="49" charset="-122"/>
                <a:ea typeface="SimHei" panose="02010609060101010101" pitchFamily="49" charset="-122"/>
              </a:rPr>
              <a:t>：研究生系统中的国籍信息</a:t>
            </a:r>
            <a:endParaRPr lang="en-US" dirty="0">
              <a:latin typeface="SimHei" panose="02010609060101010101" pitchFamily="49" charset="-122"/>
              <a:ea typeface="SimHei" panose="02010609060101010101" pitchFamily="49" charset="-122"/>
            </a:endParaRPr>
          </a:p>
        </p:txBody>
      </p:sp>
      <p:sp>
        <p:nvSpPr>
          <p:cNvPr id="11" name="TextBox 10">
            <a:extLst>
              <a:ext uri="{FF2B5EF4-FFF2-40B4-BE49-F238E27FC236}">
                <a16:creationId xmlns:a16="http://schemas.microsoft.com/office/drawing/2014/main" id="{E6FED440-83E5-334B-9472-C80335B4E266}"/>
              </a:ext>
            </a:extLst>
          </p:cNvPr>
          <p:cNvSpPr txBox="1"/>
          <p:nvPr/>
        </p:nvSpPr>
        <p:spPr>
          <a:xfrm>
            <a:off x="8235608" y="5324634"/>
            <a:ext cx="1223412" cy="369332"/>
          </a:xfrm>
          <a:prstGeom prst="rect">
            <a:avLst/>
          </a:prstGeom>
          <a:noFill/>
        </p:spPr>
        <p:txBody>
          <a:bodyPr wrap="none" rtlCol="0">
            <a:spAutoFit/>
          </a:bodyPr>
          <a:lstStyle/>
          <a:p>
            <a:r>
              <a:rPr lang="zh-CN" altLang="en-US" dirty="0">
                <a:latin typeface="SimHei" panose="02010609060101010101" pitchFamily="49" charset="-122"/>
                <a:ea typeface="SimHei" panose="02010609060101010101" pitchFamily="49" charset="-122"/>
              </a:rPr>
              <a:t>图</a:t>
            </a:r>
            <a:r>
              <a:rPr lang="en-US" altLang="zh-CN" dirty="0">
                <a:latin typeface="SimHei" panose="02010609060101010101" pitchFamily="49" charset="-122"/>
                <a:ea typeface="SimHei" panose="02010609060101010101" pitchFamily="49" charset="-122"/>
              </a:rPr>
              <a:t>2</a:t>
            </a:r>
            <a:r>
              <a:rPr lang="zh-CN" altLang="en-US" dirty="0">
                <a:latin typeface="SimHei" panose="02010609060101010101" pitchFamily="49" charset="-122"/>
                <a:ea typeface="SimHei" panose="02010609060101010101" pitchFamily="49" charset="-122"/>
              </a:rPr>
              <a:t>：性别</a:t>
            </a:r>
            <a:endParaRPr lang="en-US" dirty="0">
              <a:latin typeface="SimHei" panose="02010609060101010101" pitchFamily="49" charset="-122"/>
              <a:ea typeface="SimHei" panose="02010609060101010101" pitchFamily="49" charset="-122"/>
            </a:endParaRPr>
          </a:p>
        </p:txBody>
      </p:sp>
      <p:sp>
        <p:nvSpPr>
          <p:cNvPr id="8" name="Rectangle 7">
            <a:extLst>
              <a:ext uri="{FF2B5EF4-FFF2-40B4-BE49-F238E27FC236}">
                <a16:creationId xmlns:a16="http://schemas.microsoft.com/office/drawing/2014/main" id="{1F1D7463-D25A-F94E-91AB-EC4165FF184F}"/>
              </a:ext>
            </a:extLst>
          </p:cNvPr>
          <p:cNvSpPr/>
          <p:nvPr/>
        </p:nvSpPr>
        <p:spPr>
          <a:xfrm>
            <a:off x="-15500" y="6423577"/>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AAECFA0-69F0-9C43-A109-E09556A98D3F}"/>
              </a:ext>
            </a:extLst>
          </p:cNvPr>
          <p:cNvSpPr/>
          <p:nvPr/>
        </p:nvSpPr>
        <p:spPr>
          <a:xfrm>
            <a:off x="-15500" y="-15498"/>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86015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2C99314-D518-204C-8F1B-F39FC82FECE6}"/>
              </a:ext>
            </a:extLst>
          </p:cNvPr>
          <p:cNvSpPr txBox="1"/>
          <p:nvPr/>
        </p:nvSpPr>
        <p:spPr>
          <a:xfrm>
            <a:off x="256559" y="455666"/>
            <a:ext cx="1620957"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数据基础</a:t>
            </a:r>
            <a:endParaRPr lang="en-US" sz="2800" dirty="0">
              <a:latin typeface="SimHei" panose="02010609060101010101" pitchFamily="49" charset="-122"/>
              <a:ea typeface="SimHei" panose="02010609060101010101" pitchFamily="49" charset="-122"/>
            </a:endParaRPr>
          </a:p>
        </p:txBody>
      </p:sp>
      <p:sp>
        <p:nvSpPr>
          <p:cNvPr id="5" name="TextBox 4">
            <a:extLst>
              <a:ext uri="{FF2B5EF4-FFF2-40B4-BE49-F238E27FC236}">
                <a16:creationId xmlns:a16="http://schemas.microsoft.com/office/drawing/2014/main" id="{DE74F9ED-4D05-DB4D-B136-1A619B769215}"/>
              </a:ext>
            </a:extLst>
          </p:cNvPr>
          <p:cNvSpPr txBox="1"/>
          <p:nvPr/>
        </p:nvSpPr>
        <p:spPr>
          <a:xfrm>
            <a:off x="5105985" y="1123950"/>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序数型属性</a:t>
            </a:r>
            <a:endParaRPr lang="en-US" sz="2800" dirty="0">
              <a:latin typeface="SimHei" panose="02010609060101010101" pitchFamily="49" charset="-122"/>
              <a:ea typeface="SimHei" panose="02010609060101010101" pitchFamily="49" charset="-122"/>
            </a:endParaRPr>
          </a:p>
        </p:txBody>
      </p:sp>
      <p:pic>
        <p:nvPicPr>
          <p:cNvPr id="7" name="Picture 6">
            <a:extLst>
              <a:ext uri="{FF2B5EF4-FFF2-40B4-BE49-F238E27FC236}">
                <a16:creationId xmlns:a16="http://schemas.microsoft.com/office/drawing/2014/main" id="{8294E757-8F2B-C04D-AD2F-18101C03F31E}"/>
              </a:ext>
            </a:extLst>
          </p:cNvPr>
          <p:cNvPicPr>
            <a:picLocks noChangeAspect="1"/>
          </p:cNvPicPr>
          <p:nvPr/>
        </p:nvPicPr>
        <p:blipFill>
          <a:blip r:embed="rId3"/>
          <a:stretch>
            <a:fillRect/>
          </a:stretch>
        </p:blipFill>
        <p:spPr>
          <a:xfrm>
            <a:off x="579032" y="2176135"/>
            <a:ext cx="4859125" cy="3039130"/>
          </a:xfrm>
          <a:prstGeom prst="rect">
            <a:avLst/>
          </a:prstGeom>
        </p:spPr>
      </p:pic>
      <p:sp>
        <p:nvSpPr>
          <p:cNvPr id="8" name="TextBox 7">
            <a:extLst>
              <a:ext uri="{FF2B5EF4-FFF2-40B4-BE49-F238E27FC236}">
                <a16:creationId xmlns:a16="http://schemas.microsoft.com/office/drawing/2014/main" id="{9401616D-D11F-7841-9C3F-492ADE9C001C}"/>
              </a:ext>
            </a:extLst>
          </p:cNvPr>
          <p:cNvSpPr txBox="1"/>
          <p:nvPr/>
        </p:nvSpPr>
        <p:spPr>
          <a:xfrm>
            <a:off x="1877516" y="5353050"/>
            <a:ext cx="2146742" cy="369332"/>
          </a:xfrm>
          <a:prstGeom prst="rect">
            <a:avLst/>
          </a:prstGeom>
          <a:noFill/>
        </p:spPr>
        <p:txBody>
          <a:bodyPr wrap="none" rtlCol="0">
            <a:spAutoFit/>
          </a:bodyPr>
          <a:lstStyle/>
          <a:p>
            <a:r>
              <a:rPr lang="zh-CN" altLang="en-US" dirty="0">
                <a:latin typeface="SimHei" panose="02010609060101010101" pitchFamily="49" charset="-122"/>
                <a:ea typeface="SimHei" panose="02010609060101010101" pitchFamily="49" charset="-122"/>
              </a:rPr>
              <a:t>图</a:t>
            </a:r>
            <a:r>
              <a:rPr lang="en-US" altLang="zh-CN" dirty="0">
                <a:latin typeface="SimHei" panose="02010609060101010101" pitchFamily="49" charset="-122"/>
                <a:ea typeface="SimHei" panose="02010609060101010101" pitchFamily="49" charset="-122"/>
              </a:rPr>
              <a:t>3</a:t>
            </a:r>
            <a:r>
              <a:rPr lang="zh-CN" altLang="en-US" dirty="0">
                <a:latin typeface="SimHei" panose="02010609060101010101" pitchFamily="49" charset="-122"/>
                <a:ea typeface="SimHei" panose="02010609060101010101" pitchFamily="49" charset="-122"/>
              </a:rPr>
              <a:t>：英语考试等级</a:t>
            </a:r>
            <a:endParaRPr lang="en-US" dirty="0">
              <a:latin typeface="SimHei" panose="02010609060101010101" pitchFamily="49" charset="-122"/>
              <a:ea typeface="SimHei" panose="02010609060101010101" pitchFamily="49" charset="-122"/>
            </a:endParaRPr>
          </a:p>
        </p:txBody>
      </p:sp>
      <p:pic>
        <p:nvPicPr>
          <p:cNvPr id="10" name="Picture 9">
            <a:extLst>
              <a:ext uri="{FF2B5EF4-FFF2-40B4-BE49-F238E27FC236}">
                <a16:creationId xmlns:a16="http://schemas.microsoft.com/office/drawing/2014/main" id="{C65C330D-E5E6-FA4A-9B9C-BCFDE1316390}"/>
              </a:ext>
            </a:extLst>
          </p:cNvPr>
          <p:cNvPicPr>
            <a:picLocks noChangeAspect="1"/>
          </p:cNvPicPr>
          <p:nvPr/>
        </p:nvPicPr>
        <p:blipFill>
          <a:blip r:embed="rId4"/>
          <a:stretch>
            <a:fillRect/>
          </a:stretch>
        </p:blipFill>
        <p:spPr>
          <a:xfrm>
            <a:off x="6857248" y="2176135"/>
            <a:ext cx="4613945" cy="3039130"/>
          </a:xfrm>
          <a:prstGeom prst="rect">
            <a:avLst/>
          </a:prstGeom>
        </p:spPr>
      </p:pic>
      <p:sp>
        <p:nvSpPr>
          <p:cNvPr id="11" name="TextBox 10">
            <a:extLst>
              <a:ext uri="{FF2B5EF4-FFF2-40B4-BE49-F238E27FC236}">
                <a16:creationId xmlns:a16="http://schemas.microsoft.com/office/drawing/2014/main" id="{F1284C58-7189-5342-8FD3-2041C5107435}"/>
              </a:ext>
            </a:extLst>
          </p:cNvPr>
          <p:cNvSpPr txBox="1"/>
          <p:nvPr/>
        </p:nvSpPr>
        <p:spPr>
          <a:xfrm>
            <a:off x="8052328" y="5353050"/>
            <a:ext cx="1915909" cy="369332"/>
          </a:xfrm>
          <a:prstGeom prst="rect">
            <a:avLst/>
          </a:prstGeom>
          <a:noFill/>
        </p:spPr>
        <p:txBody>
          <a:bodyPr wrap="none" rtlCol="0">
            <a:spAutoFit/>
          </a:bodyPr>
          <a:lstStyle/>
          <a:p>
            <a:r>
              <a:rPr lang="zh-CN" altLang="en-US" dirty="0">
                <a:latin typeface="SimHei" panose="02010609060101010101" pitchFamily="49" charset="-122"/>
                <a:ea typeface="SimHei" panose="02010609060101010101" pitchFamily="49" charset="-122"/>
              </a:rPr>
              <a:t>图</a:t>
            </a:r>
            <a:r>
              <a:rPr lang="en-US" altLang="zh-CN" dirty="0">
                <a:latin typeface="SimHei" panose="02010609060101010101" pitchFamily="49" charset="-122"/>
                <a:ea typeface="SimHei" panose="02010609060101010101" pitchFamily="49" charset="-122"/>
              </a:rPr>
              <a:t>4</a:t>
            </a:r>
            <a:r>
              <a:rPr lang="zh-CN" altLang="en-US" dirty="0">
                <a:latin typeface="SimHei" panose="02010609060101010101" pitchFamily="49" charset="-122"/>
                <a:ea typeface="SimHei" panose="02010609060101010101" pitchFamily="49" charset="-122"/>
              </a:rPr>
              <a:t>：星巴克咖啡</a:t>
            </a:r>
            <a:endParaRPr lang="en-US" dirty="0">
              <a:latin typeface="SimHei" panose="02010609060101010101" pitchFamily="49" charset="-122"/>
              <a:ea typeface="SimHei" panose="02010609060101010101" pitchFamily="49" charset="-122"/>
            </a:endParaRPr>
          </a:p>
        </p:txBody>
      </p:sp>
      <p:sp>
        <p:nvSpPr>
          <p:cNvPr id="9" name="Rectangle 8">
            <a:extLst>
              <a:ext uri="{FF2B5EF4-FFF2-40B4-BE49-F238E27FC236}">
                <a16:creationId xmlns:a16="http://schemas.microsoft.com/office/drawing/2014/main" id="{ECE39CB2-B9FE-9A41-B2E1-9899BE57733F}"/>
              </a:ext>
            </a:extLst>
          </p:cNvPr>
          <p:cNvSpPr/>
          <p:nvPr/>
        </p:nvSpPr>
        <p:spPr>
          <a:xfrm>
            <a:off x="-15500" y="6423577"/>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09A240D-CEED-5B40-8FC1-B3766B38E971}"/>
              </a:ext>
            </a:extLst>
          </p:cNvPr>
          <p:cNvSpPr/>
          <p:nvPr/>
        </p:nvSpPr>
        <p:spPr>
          <a:xfrm>
            <a:off x="-15500" y="-15498"/>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83087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62C94A1-7679-7944-8918-CA4B42179630}"/>
              </a:ext>
            </a:extLst>
          </p:cNvPr>
          <p:cNvSpPr txBox="1"/>
          <p:nvPr/>
        </p:nvSpPr>
        <p:spPr>
          <a:xfrm>
            <a:off x="316581" y="538908"/>
            <a:ext cx="1620957"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数据基础</a:t>
            </a:r>
            <a:endParaRPr lang="en-US" sz="2800" dirty="0">
              <a:latin typeface="SimHei" panose="02010609060101010101" pitchFamily="49" charset="-122"/>
              <a:ea typeface="SimHei" panose="02010609060101010101" pitchFamily="49" charset="-122"/>
            </a:endParaRPr>
          </a:p>
        </p:txBody>
      </p:sp>
      <p:sp>
        <p:nvSpPr>
          <p:cNvPr id="5" name="TextBox 4">
            <a:extLst>
              <a:ext uri="{FF2B5EF4-FFF2-40B4-BE49-F238E27FC236}">
                <a16:creationId xmlns:a16="http://schemas.microsoft.com/office/drawing/2014/main" id="{81C2E4D4-F294-E14C-B477-00E5B410FED2}"/>
              </a:ext>
            </a:extLst>
          </p:cNvPr>
          <p:cNvSpPr txBox="1"/>
          <p:nvPr/>
        </p:nvSpPr>
        <p:spPr>
          <a:xfrm>
            <a:off x="5105985" y="1123950"/>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数值型属性</a:t>
            </a:r>
            <a:endParaRPr lang="en-US" sz="2800" dirty="0">
              <a:latin typeface="SimHei" panose="02010609060101010101" pitchFamily="49" charset="-122"/>
              <a:ea typeface="SimHei" panose="02010609060101010101" pitchFamily="49" charset="-122"/>
            </a:endParaRPr>
          </a:p>
        </p:txBody>
      </p:sp>
      <p:pic>
        <p:nvPicPr>
          <p:cNvPr id="6" name="Picture 5">
            <a:extLst>
              <a:ext uri="{FF2B5EF4-FFF2-40B4-BE49-F238E27FC236}">
                <a16:creationId xmlns:a16="http://schemas.microsoft.com/office/drawing/2014/main" id="{AEAA102A-B7CB-E04B-8623-CE298AC2DBD4}"/>
              </a:ext>
            </a:extLst>
          </p:cNvPr>
          <p:cNvPicPr>
            <a:picLocks noChangeAspect="1"/>
          </p:cNvPicPr>
          <p:nvPr/>
        </p:nvPicPr>
        <p:blipFill>
          <a:blip r:embed="rId3"/>
          <a:stretch>
            <a:fillRect/>
          </a:stretch>
        </p:blipFill>
        <p:spPr>
          <a:xfrm>
            <a:off x="6645402" y="2468191"/>
            <a:ext cx="5153358" cy="2658665"/>
          </a:xfrm>
          <a:prstGeom prst="rect">
            <a:avLst/>
          </a:prstGeom>
        </p:spPr>
      </p:pic>
      <p:sp>
        <p:nvSpPr>
          <p:cNvPr id="7" name="Oval 6">
            <a:extLst>
              <a:ext uri="{FF2B5EF4-FFF2-40B4-BE49-F238E27FC236}">
                <a16:creationId xmlns:a16="http://schemas.microsoft.com/office/drawing/2014/main" id="{72A58CA1-6C19-B743-B799-25BD24C86585}"/>
              </a:ext>
            </a:extLst>
          </p:cNvPr>
          <p:cNvSpPr/>
          <p:nvPr/>
        </p:nvSpPr>
        <p:spPr>
          <a:xfrm>
            <a:off x="8599033" y="2468191"/>
            <a:ext cx="476250" cy="265866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imHei" panose="02010609060101010101" pitchFamily="49" charset="-122"/>
              <a:ea typeface="SimHei" panose="02010609060101010101" pitchFamily="49" charset="-122"/>
            </a:endParaRPr>
          </a:p>
        </p:txBody>
      </p:sp>
      <p:sp>
        <p:nvSpPr>
          <p:cNvPr id="8" name="TextBox 7">
            <a:extLst>
              <a:ext uri="{FF2B5EF4-FFF2-40B4-BE49-F238E27FC236}">
                <a16:creationId xmlns:a16="http://schemas.microsoft.com/office/drawing/2014/main" id="{11D09CB6-6EB9-C649-9E5D-B0ED592496C7}"/>
              </a:ext>
            </a:extLst>
          </p:cNvPr>
          <p:cNvSpPr txBox="1"/>
          <p:nvPr/>
        </p:nvSpPr>
        <p:spPr>
          <a:xfrm>
            <a:off x="8052328" y="5353050"/>
            <a:ext cx="3070071" cy="369332"/>
          </a:xfrm>
          <a:prstGeom prst="rect">
            <a:avLst/>
          </a:prstGeom>
          <a:noFill/>
        </p:spPr>
        <p:txBody>
          <a:bodyPr wrap="none" rtlCol="0">
            <a:spAutoFit/>
          </a:bodyPr>
          <a:lstStyle/>
          <a:p>
            <a:r>
              <a:rPr lang="zh-CN" altLang="en-US" dirty="0">
                <a:latin typeface="SimHei" panose="02010609060101010101" pitchFamily="49" charset="-122"/>
                <a:ea typeface="SimHei" panose="02010609060101010101" pitchFamily="49" charset="-122"/>
              </a:rPr>
              <a:t>图</a:t>
            </a:r>
            <a:r>
              <a:rPr lang="en-US" altLang="zh-CN" dirty="0">
                <a:latin typeface="SimHei" panose="02010609060101010101" pitchFamily="49" charset="-122"/>
                <a:ea typeface="SimHei" panose="02010609060101010101" pitchFamily="49" charset="-122"/>
              </a:rPr>
              <a:t>6</a:t>
            </a:r>
            <a:r>
              <a:rPr lang="zh-CN" altLang="en-US" dirty="0">
                <a:latin typeface="SimHei" panose="02010609060101010101" pitchFamily="49" charset="-122"/>
                <a:ea typeface="SimHei" panose="02010609060101010101" pitchFamily="49" charset="-122"/>
              </a:rPr>
              <a:t>：业绩单（比值型属性）</a:t>
            </a:r>
            <a:endParaRPr lang="en-US" dirty="0">
              <a:latin typeface="SimHei" panose="02010609060101010101" pitchFamily="49" charset="-122"/>
              <a:ea typeface="SimHei" panose="02010609060101010101" pitchFamily="49" charset="-122"/>
            </a:endParaRPr>
          </a:p>
        </p:txBody>
      </p:sp>
      <p:pic>
        <p:nvPicPr>
          <p:cNvPr id="9" name="Picture 8">
            <a:extLst>
              <a:ext uri="{FF2B5EF4-FFF2-40B4-BE49-F238E27FC236}">
                <a16:creationId xmlns:a16="http://schemas.microsoft.com/office/drawing/2014/main" id="{1E41BAE9-EB0F-BE4A-8D99-47A0DF846FEC}"/>
              </a:ext>
            </a:extLst>
          </p:cNvPr>
          <p:cNvPicPr>
            <a:picLocks noChangeAspect="1"/>
          </p:cNvPicPr>
          <p:nvPr/>
        </p:nvPicPr>
        <p:blipFill>
          <a:blip r:embed="rId4"/>
          <a:stretch>
            <a:fillRect/>
          </a:stretch>
        </p:blipFill>
        <p:spPr>
          <a:xfrm>
            <a:off x="1127060" y="2316881"/>
            <a:ext cx="3978925" cy="2809975"/>
          </a:xfrm>
          <a:prstGeom prst="rect">
            <a:avLst/>
          </a:prstGeom>
        </p:spPr>
      </p:pic>
      <p:sp>
        <p:nvSpPr>
          <p:cNvPr id="10" name="TextBox 9">
            <a:extLst>
              <a:ext uri="{FF2B5EF4-FFF2-40B4-BE49-F238E27FC236}">
                <a16:creationId xmlns:a16="http://schemas.microsoft.com/office/drawing/2014/main" id="{4E4ABD26-21A8-9944-A209-73295994D8F3}"/>
              </a:ext>
            </a:extLst>
          </p:cNvPr>
          <p:cNvSpPr txBox="1"/>
          <p:nvPr/>
        </p:nvSpPr>
        <p:spPr>
          <a:xfrm>
            <a:off x="1523778" y="5353050"/>
            <a:ext cx="3300904" cy="369332"/>
          </a:xfrm>
          <a:prstGeom prst="rect">
            <a:avLst/>
          </a:prstGeom>
          <a:noFill/>
        </p:spPr>
        <p:txBody>
          <a:bodyPr wrap="none" rtlCol="0">
            <a:spAutoFit/>
          </a:bodyPr>
          <a:lstStyle/>
          <a:p>
            <a:r>
              <a:rPr lang="zh-CN" altLang="en-US" dirty="0">
                <a:latin typeface="SimHei" panose="02010609060101010101" pitchFamily="49" charset="-122"/>
                <a:ea typeface="SimHei" panose="02010609060101010101" pitchFamily="49" charset="-122"/>
              </a:rPr>
              <a:t>图</a:t>
            </a:r>
            <a:r>
              <a:rPr lang="en-US" altLang="zh-CN" dirty="0">
                <a:latin typeface="SimHei" panose="02010609060101010101" pitchFamily="49" charset="-122"/>
                <a:ea typeface="SimHei" panose="02010609060101010101" pitchFamily="49" charset="-122"/>
              </a:rPr>
              <a:t>5</a:t>
            </a:r>
            <a:r>
              <a:rPr lang="zh-CN" altLang="en-US" dirty="0">
                <a:latin typeface="SimHei" panose="02010609060101010101" pitchFamily="49" charset="-122"/>
                <a:ea typeface="SimHei" panose="02010609060101010101" pitchFamily="49" charset="-122"/>
              </a:rPr>
              <a:t>：茅台报表（区间型属性）</a:t>
            </a:r>
            <a:endParaRPr lang="en-US" dirty="0">
              <a:latin typeface="SimHei" panose="02010609060101010101" pitchFamily="49" charset="-122"/>
              <a:ea typeface="SimHei" panose="02010609060101010101" pitchFamily="49" charset="-122"/>
            </a:endParaRPr>
          </a:p>
        </p:txBody>
      </p:sp>
      <p:sp>
        <p:nvSpPr>
          <p:cNvPr id="11" name="Rectangle 10">
            <a:extLst>
              <a:ext uri="{FF2B5EF4-FFF2-40B4-BE49-F238E27FC236}">
                <a16:creationId xmlns:a16="http://schemas.microsoft.com/office/drawing/2014/main" id="{DA3A9897-E4E8-1447-94B3-5261598AD945}"/>
              </a:ext>
            </a:extLst>
          </p:cNvPr>
          <p:cNvSpPr/>
          <p:nvPr/>
        </p:nvSpPr>
        <p:spPr>
          <a:xfrm>
            <a:off x="-15500" y="6423577"/>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45B4025-7713-8A43-BEA1-E4376F8DCADE}"/>
              </a:ext>
            </a:extLst>
          </p:cNvPr>
          <p:cNvSpPr/>
          <p:nvPr/>
        </p:nvSpPr>
        <p:spPr>
          <a:xfrm>
            <a:off x="-15500" y="-15498"/>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2089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45C98C-3E4B-8944-827E-6C4720F6A7A3}"/>
              </a:ext>
            </a:extLst>
          </p:cNvPr>
          <p:cNvSpPr txBox="1"/>
          <p:nvPr/>
        </p:nvSpPr>
        <p:spPr>
          <a:xfrm>
            <a:off x="270251" y="449921"/>
            <a:ext cx="1620957"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数据基础</a:t>
            </a:r>
            <a:endParaRPr lang="en-US" sz="2800" dirty="0">
              <a:latin typeface="SimHei" panose="02010609060101010101" pitchFamily="49" charset="-122"/>
              <a:ea typeface="SimHei" panose="02010609060101010101" pitchFamily="49" charset="-122"/>
            </a:endParaRPr>
          </a:p>
        </p:txBody>
      </p:sp>
      <p:sp>
        <p:nvSpPr>
          <p:cNvPr id="5" name="TextBox 4">
            <a:extLst>
              <a:ext uri="{FF2B5EF4-FFF2-40B4-BE49-F238E27FC236}">
                <a16:creationId xmlns:a16="http://schemas.microsoft.com/office/drawing/2014/main" id="{C5B3EB17-A098-9A43-B303-CC332F04AE49}"/>
              </a:ext>
            </a:extLst>
          </p:cNvPr>
          <p:cNvSpPr txBox="1"/>
          <p:nvPr/>
        </p:nvSpPr>
        <p:spPr>
          <a:xfrm>
            <a:off x="4746912" y="1123950"/>
            <a:ext cx="2698175"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连续型和离散型</a:t>
            </a:r>
            <a:endParaRPr lang="en-US" sz="2800" dirty="0">
              <a:latin typeface="SimHei" panose="02010609060101010101" pitchFamily="49" charset="-122"/>
              <a:ea typeface="SimHei" panose="02010609060101010101" pitchFamily="49" charset="-122"/>
            </a:endParaRPr>
          </a:p>
        </p:txBody>
      </p:sp>
      <p:pic>
        <p:nvPicPr>
          <p:cNvPr id="7" name="Picture 2" descr="Z:\信息可视化课程建设\Class3\materials\discrete_cont_signals.gif">
            <a:extLst>
              <a:ext uri="{FF2B5EF4-FFF2-40B4-BE49-F238E27FC236}">
                <a16:creationId xmlns:a16="http://schemas.microsoft.com/office/drawing/2014/main" id="{C647D087-A6C6-FF40-A335-EE7448B5DD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2393" y="1805989"/>
            <a:ext cx="6907212" cy="43175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TextBox 7">
            <a:extLst>
              <a:ext uri="{FF2B5EF4-FFF2-40B4-BE49-F238E27FC236}">
                <a16:creationId xmlns:a16="http://schemas.microsoft.com/office/drawing/2014/main" id="{A064DB74-7B89-9347-9DCF-F43F9E5F1378}"/>
              </a:ext>
            </a:extLst>
          </p:cNvPr>
          <p:cNvSpPr txBox="1"/>
          <p:nvPr/>
        </p:nvSpPr>
        <p:spPr>
          <a:xfrm>
            <a:off x="4300833" y="6054245"/>
            <a:ext cx="3300904" cy="369332"/>
          </a:xfrm>
          <a:prstGeom prst="rect">
            <a:avLst/>
          </a:prstGeom>
          <a:noFill/>
        </p:spPr>
        <p:txBody>
          <a:bodyPr wrap="none" rtlCol="0">
            <a:spAutoFit/>
          </a:bodyPr>
          <a:lstStyle/>
          <a:p>
            <a:r>
              <a:rPr lang="zh-CN" altLang="en-US" dirty="0">
                <a:latin typeface="SimHei" panose="02010609060101010101" pitchFamily="49" charset="-122"/>
                <a:ea typeface="SimHei" panose="02010609060101010101" pitchFamily="49" charset="-122"/>
              </a:rPr>
              <a:t>图</a:t>
            </a:r>
            <a:r>
              <a:rPr lang="en-US" altLang="zh-CN" dirty="0">
                <a:latin typeface="SimHei" panose="02010609060101010101" pitchFamily="49" charset="-122"/>
                <a:ea typeface="SimHei" panose="02010609060101010101" pitchFamily="49" charset="-122"/>
              </a:rPr>
              <a:t>7</a:t>
            </a:r>
            <a:r>
              <a:rPr lang="zh-CN" altLang="en-US" dirty="0">
                <a:latin typeface="SimHei" panose="02010609060101010101" pitchFamily="49" charset="-122"/>
                <a:ea typeface="SimHei" panose="02010609060101010101" pitchFamily="49" charset="-122"/>
              </a:rPr>
              <a:t>：连续型数据和离散型数据</a:t>
            </a:r>
            <a:endParaRPr lang="en-US" dirty="0">
              <a:latin typeface="SimHei" panose="02010609060101010101" pitchFamily="49" charset="-122"/>
              <a:ea typeface="SimHei" panose="02010609060101010101" pitchFamily="49" charset="-122"/>
            </a:endParaRPr>
          </a:p>
        </p:txBody>
      </p:sp>
      <p:sp>
        <p:nvSpPr>
          <p:cNvPr id="6" name="Rectangle 5">
            <a:extLst>
              <a:ext uri="{FF2B5EF4-FFF2-40B4-BE49-F238E27FC236}">
                <a16:creationId xmlns:a16="http://schemas.microsoft.com/office/drawing/2014/main" id="{997E5CD4-400F-314F-A31A-462A17AD4AD5}"/>
              </a:ext>
            </a:extLst>
          </p:cNvPr>
          <p:cNvSpPr/>
          <p:nvPr/>
        </p:nvSpPr>
        <p:spPr>
          <a:xfrm>
            <a:off x="-15500" y="6423577"/>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858F367D-B81B-EA49-BCA9-08C8415F6DBB}"/>
              </a:ext>
            </a:extLst>
          </p:cNvPr>
          <p:cNvSpPr/>
          <p:nvPr/>
        </p:nvSpPr>
        <p:spPr>
          <a:xfrm>
            <a:off x="-15500" y="-15498"/>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1244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3DCD30-AA1B-5445-A7E3-1A5850AFC825}"/>
              </a:ext>
            </a:extLst>
          </p:cNvPr>
          <p:cNvSpPr txBox="1"/>
          <p:nvPr/>
        </p:nvSpPr>
        <p:spPr>
          <a:xfrm>
            <a:off x="285749" y="565345"/>
            <a:ext cx="1620957"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数据基础</a:t>
            </a:r>
            <a:endParaRPr lang="en-US" sz="2800" dirty="0">
              <a:latin typeface="SimHei" panose="02010609060101010101" pitchFamily="49" charset="-122"/>
              <a:ea typeface="SimHei" panose="02010609060101010101" pitchFamily="49" charset="-122"/>
            </a:endParaRPr>
          </a:p>
        </p:txBody>
      </p:sp>
      <p:sp>
        <p:nvSpPr>
          <p:cNvPr id="5" name="TextBox 4">
            <a:extLst>
              <a:ext uri="{FF2B5EF4-FFF2-40B4-BE49-F238E27FC236}">
                <a16:creationId xmlns:a16="http://schemas.microsoft.com/office/drawing/2014/main" id="{7DFF709B-412C-C943-A6DC-926DF19CE66F}"/>
              </a:ext>
            </a:extLst>
          </p:cNvPr>
          <p:cNvSpPr txBox="1"/>
          <p:nvPr/>
        </p:nvSpPr>
        <p:spPr>
          <a:xfrm>
            <a:off x="4746912" y="1123950"/>
            <a:ext cx="2698175"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数据相似性度量</a:t>
            </a:r>
            <a:endParaRPr lang="en-US" sz="2800" dirty="0">
              <a:latin typeface="SimHei" panose="02010609060101010101" pitchFamily="49" charset="-122"/>
              <a:ea typeface="SimHei" panose="02010609060101010101" pitchFamily="49" charset="-122"/>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73191AD-7B8F-1D43-8933-5E9A36EFD2B0}"/>
                  </a:ext>
                </a:extLst>
              </p:cNvPr>
              <p:cNvSpPr txBox="1"/>
              <p:nvPr/>
            </p:nvSpPr>
            <p:spPr>
              <a:xfrm>
                <a:off x="1096228" y="2090172"/>
                <a:ext cx="10562372" cy="3897285"/>
              </a:xfrm>
              <a:prstGeom prst="rect">
                <a:avLst/>
              </a:prstGeom>
              <a:noFill/>
            </p:spPr>
            <p:txBody>
              <a:bodyPr wrap="square" rtlCol="0">
                <a:spAutoFit/>
              </a:bodyPr>
              <a:lstStyle/>
              <a:p>
                <a:pPr>
                  <a:lnSpc>
                    <a:spcPct val="150000"/>
                  </a:lnSpc>
                </a:pPr>
                <a:r>
                  <a:rPr lang="zh-CN" altLang="en-US" sz="2400" dirty="0">
                    <a:latin typeface="SimHei" panose="02010609060101010101" pitchFamily="49" charset="-122"/>
                    <a:ea typeface="SimHei" panose="02010609060101010101" pitchFamily="49" charset="-122"/>
                  </a:rPr>
                  <a:t>距离函数</a:t>
                </a:r>
                <a:r>
                  <a:rPr lang="en-US" altLang="zh-CN" sz="2400" dirty="0">
                    <a:latin typeface="SimHei" panose="02010609060101010101" pitchFamily="49" charset="-122"/>
                    <a:ea typeface="SimHei" panose="02010609060101010101" pitchFamily="49" charset="-122"/>
                  </a:rPr>
                  <a:t>d</a:t>
                </a:r>
                <a14:m>
                  <m:oMath xmlns:m="http://schemas.openxmlformats.org/officeDocument/2006/math">
                    <m:d>
                      <m:dPr>
                        <m:ctrlPr>
                          <a:rPr lang="en-US" altLang="zh-CN" sz="2400" i="1" smtClean="0">
                            <a:latin typeface="Cambria Math" panose="02040503050406030204" pitchFamily="18" charset="0"/>
                            <a:ea typeface="SimHei" panose="02010609060101010101" pitchFamily="49" charset="-122"/>
                          </a:rPr>
                        </m:ctrlPr>
                      </m:dPr>
                      <m:e>
                        <m:r>
                          <a:rPr lang="en-US" altLang="zh-CN" sz="2400" b="0" i="1" smtClean="0">
                            <a:latin typeface="Cambria Math" panose="02040503050406030204" pitchFamily="18" charset="0"/>
                            <a:ea typeface="SimHei" panose="02010609060101010101" pitchFamily="49" charset="-122"/>
                          </a:rPr>
                          <m:t>𝑋</m:t>
                        </m:r>
                        <m:r>
                          <a:rPr lang="en-US" altLang="zh-CN" sz="2400" b="0" i="1" smtClean="0">
                            <a:latin typeface="Cambria Math" panose="02040503050406030204" pitchFamily="18" charset="0"/>
                            <a:ea typeface="SimHei" panose="02010609060101010101" pitchFamily="49" charset="-122"/>
                          </a:rPr>
                          <m:t>,</m:t>
                        </m:r>
                        <m:r>
                          <a:rPr lang="en-US" altLang="zh-CN" sz="2400" b="0" i="1" smtClean="0">
                            <a:latin typeface="Cambria Math" panose="02040503050406030204" pitchFamily="18" charset="0"/>
                            <a:ea typeface="SimHei" panose="02010609060101010101" pitchFamily="49" charset="-122"/>
                          </a:rPr>
                          <m:t>𝑌</m:t>
                        </m:r>
                      </m:e>
                    </m:d>
                    <m:r>
                      <a:rPr lang="zh-CN" altLang="en-US" sz="2400" i="1">
                        <a:latin typeface="Cambria Math" panose="02040503050406030204" pitchFamily="18" charset="0"/>
                        <a:ea typeface="SimHei" panose="02010609060101010101" pitchFamily="49" charset="-122"/>
                      </a:rPr>
                      <m:t>的</m:t>
                    </m:r>
                    <m:r>
                      <a:rPr lang="zh-CN" altLang="en-US" sz="2400" i="1" smtClean="0">
                        <a:latin typeface="Cambria Math" panose="02040503050406030204" pitchFamily="18" charset="0"/>
                        <a:ea typeface="SimHei" panose="02010609060101010101" pitchFamily="49" charset="-122"/>
                      </a:rPr>
                      <m:t>定义</m:t>
                    </m:r>
                    <m:r>
                      <a:rPr lang="zh-CN" altLang="en-US" sz="2400" i="1">
                        <a:latin typeface="Cambria Math" panose="02040503050406030204" pitchFamily="18" charset="0"/>
                        <a:ea typeface="SimHei" panose="02010609060101010101" pitchFamily="49" charset="-122"/>
                      </a:rPr>
                      <m:t>需要</m:t>
                    </m:r>
                    <m:r>
                      <a:rPr lang="zh-CN" altLang="en-US" sz="2400" i="1" smtClean="0">
                        <a:latin typeface="Cambria Math" panose="02040503050406030204" pitchFamily="18" charset="0"/>
                        <a:ea typeface="SimHei" panose="02010609060101010101" pitchFamily="49" charset="-122"/>
                      </a:rPr>
                      <m:t>同时</m:t>
                    </m:r>
                    <m:r>
                      <a:rPr lang="zh-CN" altLang="en-US" sz="2400" i="1">
                        <a:latin typeface="Cambria Math" panose="02040503050406030204" pitchFamily="18" charset="0"/>
                        <a:ea typeface="SimHei" panose="02010609060101010101" pitchFamily="49" charset="-122"/>
                      </a:rPr>
                      <m:t>满足</m:t>
                    </m:r>
                    <m:r>
                      <a:rPr lang="zh-CN" altLang="en-US" sz="2400" i="1" smtClean="0">
                        <a:latin typeface="Cambria Math" panose="02040503050406030204" pitchFamily="18" charset="0"/>
                        <a:ea typeface="SimHei" panose="02010609060101010101" pitchFamily="49" charset="-122"/>
                      </a:rPr>
                      <m:t>以下</m:t>
                    </m:r>
                    <m:r>
                      <a:rPr lang="zh-CN" altLang="en-US" sz="2400" i="1">
                        <a:latin typeface="Cambria Math" panose="02040503050406030204" pitchFamily="18" charset="0"/>
                        <a:ea typeface="SimHei" panose="02010609060101010101" pitchFamily="49" charset="-122"/>
                      </a:rPr>
                      <m:t>三个</m:t>
                    </m:r>
                    <m:r>
                      <a:rPr lang="zh-CN" altLang="en-US" sz="2400" i="1" smtClean="0">
                        <a:latin typeface="Cambria Math" panose="02040503050406030204" pitchFamily="18" charset="0"/>
                        <a:ea typeface="SimHei" panose="02010609060101010101" pitchFamily="49" charset="-122"/>
                      </a:rPr>
                      <m:t>准则</m:t>
                    </m:r>
                    <m:r>
                      <a:rPr lang="zh-CN" altLang="en-US" sz="2400" b="0" i="1" smtClean="0">
                        <a:latin typeface="Cambria Math" panose="02040503050406030204" pitchFamily="18" charset="0"/>
                        <a:ea typeface="SimHei" panose="02010609060101010101" pitchFamily="49" charset="-122"/>
                      </a:rPr>
                      <m:t>：</m:t>
                    </m:r>
                  </m:oMath>
                </a14:m>
                <a:endParaRPr lang="en-US" altLang="zh-CN" sz="2400" b="0" dirty="0">
                  <a:latin typeface="SimHei" panose="02010609060101010101" pitchFamily="49" charset="-122"/>
                  <a:ea typeface="SimHei" panose="02010609060101010101" pitchFamily="49" charset="-122"/>
                </a:endParaRPr>
              </a:p>
              <a:p>
                <a:pPr>
                  <a:lnSpc>
                    <a:spcPct val="150000"/>
                  </a:lnSpc>
                </a:pPr>
                <a:r>
                  <a:rPr lang="en-US" altLang="zh-CN" sz="2400" dirty="0">
                    <a:latin typeface="SimHei" panose="02010609060101010101" pitchFamily="49" charset="-122"/>
                    <a:ea typeface="SimHei" panose="02010609060101010101" pitchFamily="49" charset="-122"/>
                  </a:rPr>
                  <a:t>1</a:t>
                </a:r>
                <a:r>
                  <a:rPr lang="zh-CN" altLang="en-US" sz="2400" dirty="0">
                    <a:latin typeface="SimHei" panose="02010609060101010101" pitchFamily="49" charset="-122"/>
                    <a:ea typeface="SimHei" panose="02010609060101010101" pitchFamily="49" charset="-122"/>
                  </a:rPr>
                  <a:t>）非负性：</a:t>
                </a:r>
                <a:r>
                  <a:rPr lang="en-US" altLang="zh-CN" sz="2400" dirty="0">
                    <a:latin typeface="SimHei" panose="02010609060101010101" pitchFamily="49" charset="-122"/>
                    <a:ea typeface="SimHei" panose="02010609060101010101" pitchFamily="49" charset="-122"/>
                  </a:rPr>
                  <a:t> </a:t>
                </a:r>
              </a:p>
              <a:p>
                <a:pPr>
                  <a:lnSpc>
                    <a:spcPct val="150000"/>
                  </a:lnSpc>
                </a:pPr>
                <a:r>
                  <a:rPr lang="en-US" altLang="zh-CN" sz="2400" dirty="0">
                    <a:latin typeface="SimHei" panose="02010609060101010101" pitchFamily="49" charset="-122"/>
                    <a:ea typeface="SimHei" panose="02010609060101010101" pitchFamily="49" charset="-122"/>
                  </a:rPr>
                  <a:t>	d</a:t>
                </a:r>
                <a14:m>
                  <m:oMath xmlns:m="http://schemas.openxmlformats.org/officeDocument/2006/math">
                    <m:d>
                      <m:dPr>
                        <m:ctrlPr>
                          <a:rPr lang="en-US" altLang="zh-CN" sz="2400" i="1" smtClean="0">
                            <a:latin typeface="Cambria Math" panose="02040503050406030204" pitchFamily="18" charset="0"/>
                            <a:ea typeface="SimHei" panose="02010609060101010101" pitchFamily="49" charset="-122"/>
                          </a:rPr>
                        </m:ctrlPr>
                      </m:dPr>
                      <m:e>
                        <m:r>
                          <a:rPr lang="en-US" altLang="zh-CN" sz="2400" b="0" i="1" smtClean="0">
                            <a:latin typeface="Cambria Math" panose="02040503050406030204" pitchFamily="18" charset="0"/>
                            <a:ea typeface="SimHei" panose="02010609060101010101" pitchFamily="49" charset="-122"/>
                          </a:rPr>
                          <m:t>𝑋</m:t>
                        </m:r>
                        <m:r>
                          <a:rPr lang="en-US" altLang="zh-CN" sz="2400" b="0" i="1" smtClean="0">
                            <a:latin typeface="Cambria Math" panose="02040503050406030204" pitchFamily="18" charset="0"/>
                            <a:ea typeface="SimHei" panose="02010609060101010101" pitchFamily="49" charset="-122"/>
                          </a:rPr>
                          <m:t>,</m:t>
                        </m:r>
                        <m:r>
                          <a:rPr lang="en-US" altLang="zh-CN" sz="2400" b="0" i="1" smtClean="0">
                            <a:latin typeface="Cambria Math" panose="02040503050406030204" pitchFamily="18" charset="0"/>
                            <a:ea typeface="SimHei" panose="02010609060101010101" pitchFamily="49" charset="-122"/>
                          </a:rPr>
                          <m:t>𝑌</m:t>
                        </m:r>
                      </m:e>
                    </m:d>
                    <m:r>
                      <a:rPr lang="en-US" altLang="zh-CN" sz="2400" b="0" i="1" smtClean="0">
                        <a:latin typeface="Cambria Math" panose="02040503050406030204" pitchFamily="18" charset="0"/>
                        <a:ea typeface="Cambria Math" panose="02040503050406030204" pitchFamily="18" charset="0"/>
                      </a:rPr>
                      <m:t>≥</m:t>
                    </m:r>
                    <m:r>
                      <a:rPr lang="en-US" altLang="zh-CN" sz="2400" b="0" i="0" smtClean="0">
                        <a:latin typeface="Cambria Math" panose="02040503050406030204" pitchFamily="18" charset="0"/>
                        <a:ea typeface="Cambria Math" panose="02040503050406030204" pitchFamily="18" charset="0"/>
                      </a:rPr>
                      <m:t>0</m:t>
                    </m:r>
                    <m:d>
                      <m:dPr>
                        <m:begChr m:val="（"/>
                        <m:endChr m:val="）"/>
                        <m:ctrlPr>
                          <a:rPr lang="zh-CN" altLang="en-US" sz="2400" b="0" i="1" smtClean="0">
                            <a:latin typeface="Cambria Math" panose="02040503050406030204" pitchFamily="18" charset="0"/>
                            <a:ea typeface="Cambria Math" panose="02040503050406030204" pitchFamily="18" charset="0"/>
                          </a:rPr>
                        </m:ctrlPr>
                      </m:dPr>
                      <m:e>
                        <m:r>
                          <m:rPr>
                            <m:nor/>
                          </m:rPr>
                          <a:rPr lang="zh-CN" altLang="en-US" sz="2400" b="0" i="0" smtClean="0">
                            <a:latin typeface="Cambria Math" panose="02040503050406030204" pitchFamily="18" charset="0"/>
                            <a:ea typeface="Cambria Math" panose="02040503050406030204" pitchFamily="18" charset="0"/>
                          </a:rPr>
                          <m:t> </m:t>
                        </m:r>
                        <m:r>
                          <m:rPr>
                            <m:nor/>
                          </m:rPr>
                          <a:rPr lang="en-US" altLang="zh-CN" sz="2400" dirty="0" smtClean="0">
                            <a:latin typeface="SimHei" panose="02010609060101010101" pitchFamily="49" charset="-122"/>
                            <a:ea typeface="SimHei" panose="02010609060101010101" pitchFamily="49" charset="-122"/>
                          </a:rPr>
                          <m:t>d</m:t>
                        </m:r>
                        <m:d>
                          <m:dPr>
                            <m:ctrlPr>
                              <a:rPr lang="en-US" altLang="zh-CN" sz="2400" i="1" smtClean="0">
                                <a:latin typeface="Cambria Math" panose="02040503050406030204" pitchFamily="18" charset="0"/>
                                <a:ea typeface="SimHei" panose="02010609060101010101" pitchFamily="49" charset="-122"/>
                              </a:rPr>
                            </m:ctrlPr>
                          </m:dPr>
                          <m:e>
                            <m:r>
                              <a:rPr lang="en-US" altLang="zh-CN" sz="2400" b="0" i="1" smtClean="0">
                                <a:latin typeface="Cambria Math" panose="02040503050406030204" pitchFamily="18" charset="0"/>
                                <a:ea typeface="SimHei" panose="02010609060101010101" pitchFamily="49" charset="-122"/>
                              </a:rPr>
                              <m:t>𝑋</m:t>
                            </m:r>
                            <m:r>
                              <a:rPr lang="en-US" altLang="zh-CN" sz="2400" b="0" i="1" smtClean="0">
                                <a:latin typeface="Cambria Math" panose="02040503050406030204" pitchFamily="18" charset="0"/>
                                <a:ea typeface="SimHei" panose="02010609060101010101" pitchFamily="49" charset="-122"/>
                              </a:rPr>
                              <m:t>,</m:t>
                            </m:r>
                            <m:r>
                              <a:rPr lang="en-US" altLang="zh-CN" sz="2400" b="0" i="1" smtClean="0">
                                <a:latin typeface="Cambria Math" panose="02040503050406030204" pitchFamily="18" charset="0"/>
                                <a:ea typeface="SimHei" panose="02010609060101010101" pitchFamily="49" charset="-122"/>
                              </a:rPr>
                              <m:t>𝑌</m:t>
                            </m:r>
                          </m:e>
                        </m:d>
                        <m:r>
                          <a:rPr lang="en-US" altLang="zh-CN" sz="2400" b="0" i="0" smtClean="0">
                            <a:latin typeface="Cambria Math" panose="02040503050406030204" pitchFamily="18" charset="0"/>
                            <a:ea typeface="SimHei" panose="02010609060101010101" pitchFamily="49" charset="-122"/>
                          </a:rPr>
                          <m:t>=0</m:t>
                        </m:r>
                        <m:r>
                          <a:rPr lang="zh-CN" altLang="en-US" sz="2400" i="1">
                            <a:latin typeface="Cambria Math" panose="02040503050406030204" pitchFamily="18" charset="0"/>
                            <a:ea typeface="SimHei" panose="02010609060101010101" pitchFamily="49" charset="-122"/>
                          </a:rPr>
                          <m:t>当且仅当</m:t>
                        </m:r>
                        <m:r>
                          <m:rPr>
                            <m:sty m:val="p"/>
                          </m:rPr>
                          <a:rPr lang="en-US" altLang="zh-CN" sz="2400" i="1" smtClean="0">
                            <a:latin typeface="Cambria Math" panose="02040503050406030204" pitchFamily="18" charset="0"/>
                            <a:ea typeface="SimHei" panose="02010609060101010101" pitchFamily="49" charset="-122"/>
                          </a:rPr>
                          <m:t>X</m:t>
                        </m:r>
                        <m:r>
                          <a:rPr lang="en-US" altLang="zh-CN" sz="2400" b="0" i="1" smtClean="0">
                            <a:latin typeface="Cambria Math" panose="02040503050406030204" pitchFamily="18" charset="0"/>
                            <a:ea typeface="SimHei" panose="02010609060101010101" pitchFamily="49" charset="-122"/>
                          </a:rPr>
                          <m:t>=</m:t>
                        </m:r>
                        <m:r>
                          <m:rPr>
                            <m:sty m:val="p"/>
                          </m:rPr>
                          <a:rPr lang="en-US" altLang="zh-CN" sz="2400" i="1">
                            <a:latin typeface="Cambria Math" panose="02040503050406030204" pitchFamily="18" charset="0"/>
                            <a:ea typeface="SimHei" panose="02010609060101010101" pitchFamily="49" charset="-122"/>
                          </a:rPr>
                          <m:t>Y</m:t>
                        </m:r>
                        <m:r>
                          <a:rPr lang="zh-CN" altLang="en-US" sz="2400" b="0" i="0" smtClean="0">
                            <a:latin typeface="Cambria Math" panose="02040503050406030204" pitchFamily="18" charset="0"/>
                            <a:ea typeface="SimHei" panose="02010609060101010101" pitchFamily="49" charset="-122"/>
                          </a:rPr>
                          <m:t>，</m:t>
                        </m:r>
                        <m:r>
                          <a:rPr lang="zh-CN" altLang="en-US" sz="2400" i="1">
                            <a:latin typeface="Cambria Math" panose="02040503050406030204" pitchFamily="18" charset="0"/>
                            <a:ea typeface="SimHei" panose="02010609060101010101" pitchFamily="49" charset="-122"/>
                          </a:rPr>
                          <m:t>即</m:t>
                        </m:r>
                        <m:r>
                          <a:rPr lang="zh-CN" altLang="en-US" sz="2400" i="1" smtClean="0">
                            <a:latin typeface="Cambria Math" panose="02040503050406030204" pitchFamily="18" charset="0"/>
                            <a:ea typeface="SimHei" panose="02010609060101010101" pitchFamily="49" charset="-122"/>
                          </a:rPr>
                          <m:t>任何</m:t>
                        </m:r>
                        <m:r>
                          <a:rPr lang="zh-CN" altLang="en-US" sz="2400" i="1">
                            <a:latin typeface="Cambria Math" panose="02040503050406030204" pitchFamily="18" charset="0"/>
                            <a:ea typeface="SimHei" panose="02010609060101010101" pitchFamily="49" charset="-122"/>
                          </a:rPr>
                          <m:t>对象</m:t>
                        </m:r>
                        <m:r>
                          <a:rPr lang="zh-CN" altLang="en-US" sz="2400" i="1" smtClean="0">
                            <a:latin typeface="Cambria Math" panose="02040503050406030204" pitchFamily="18" charset="0"/>
                            <a:ea typeface="SimHei" panose="02010609060101010101" pitchFamily="49" charset="-122"/>
                          </a:rPr>
                          <m:t>到自己</m:t>
                        </m:r>
                        <m:r>
                          <a:rPr lang="zh-CN" altLang="en-US" sz="2400" i="1">
                            <a:latin typeface="Cambria Math" panose="02040503050406030204" pitchFamily="18" charset="0"/>
                            <a:ea typeface="SimHei" panose="02010609060101010101" pitchFamily="49" charset="-122"/>
                          </a:rPr>
                          <m:t>的</m:t>
                        </m:r>
                        <m:r>
                          <a:rPr lang="zh-CN" altLang="en-US" sz="2400" i="1" smtClean="0">
                            <a:latin typeface="Cambria Math" panose="02040503050406030204" pitchFamily="18" charset="0"/>
                            <a:ea typeface="SimHei" panose="02010609060101010101" pitchFamily="49" charset="-122"/>
                          </a:rPr>
                          <m:t>距离</m:t>
                        </m:r>
                        <m:r>
                          <a:rPr lang="zh-CN" altLang="en-US" sz="2400" i="1">
                            <a:latin typeface="Cambria Math" panose="02040503050406030204" pitchFamily="18" charset="0"/>
                            <a:ea typeface="SimHei" panose="02010609060101010101" pitchFamily="49" charset="-122"/>
                          </a:rPr>
                          <m:t>为</m:t>
                        </m:r>
                        <m:r>
                          <a:rPr lang="en-US" altLang="zh-CN" sz="2400" b="0" i="1" smtClean="0">
                            <a:latin typeface="Cambria Math" panose="02040503050406030204" pitchFamily="18" charset="0"/>
                            <a:ea typeface="SimHei" panose="02010609060101010101" pitchFamily="49" charset="-122"/>
                          </a:rPr>
                          <m:t>0</m:t>
                        </m:r>
                      </m:e>
                    </m:d>
                  </m:oMath>
                </a14:m>
                <a:endParaRPr lang="en-US" sz="2400" dirty="0">
                  <a:latin typeface="SimHei" panose="02010609060101010101" pitchFamily="49" charset="-122"/>
                  <a:ea typeface="SimHei" panose="02010609060101010101" pitchFamily="49" charset="-122"/>
                </a:endParaRPr>
              </a:p>
              <a:p>
                <a:pPr>
                  <a:lnSpc>
                    <a:spcPct val="150000"/>
                  </a:lnSpc>
                </a:pPr>
                <a:r>
                  <a:rPr lang="en-US" altLang="zh-CN" sz="2400" dirty="0">
                    <a:latin typeface="SimHei" panose="02010609060101010101" pitchFamily="49" charset="-122"/>
                    <a:ea typeface="SimHei" panose="02010609060101010101" pitchFamily="49" charset="-122"/>
                  </a:rPr>
                  <a:t>2</a:t>
                </a:r>
                <a:r>
                  <a:rPr lang="zh-CN" altLang="en-US" sz="2400" dirty="0">
                    <a:latin typeface="SimHei" panose="02010609060101010101" pitchFamily="49" charset="-122"/>
                    <a:ea typeface="SimHei" panose="02010609060101010101" pitchFamily="49" charset="-122"/>
                  </a:rPr>
                  <a:t>）对称性：</a:t>
                </a:r>
                <a:endParaRPr lang="en-US" altLang="zh-CN" sz="2400" dirty="0">
                  <a:latin typeface="SimHei" panose="02010609060101010101" pitchFamily="49" charset="-122"/>
                  <a:ea typeface="SimHei" panose="02010609060101010101" pitchFamily="49" charset="-122"/>
                </a:endParaRPr>
              </a:p>
              <a:p>
                <a:pPr>
                  <a:lnSpc>
                    <a:spcPct val="150000"/>
                  </a:lnSpc>
                </a:pPr>
                <a:r>
                  <a:rPr lang="en-US" altLang="zh-CN" sz="2400" dirty="0">
                    <a:latin typeface="SimHei" panose="02010609060101010101" pitchFamily="49" charset="-122"/>
                    <a:ea typeface="SimHei" panose="02010609060101010101" pitchFamily="49" charset="-122"/>
                  </a:rPr>
                  <a:t>	 d</a:t>
                </a:r>
                <a14:m>
                  <m:oMath xmlns:m="http://schemas.openxmlformats.org/officeDocument/2006/math">
                    <m:d>
                      <m:dPr>
                        <m:ctrlPr>
                          <a:rPr lang="en-US" altLang="zh-CN" sz="2400" i="1" smtClean="0">
                            <a:latin typeface="Cambria Math" panose="02040503050406030204" pitchFamily="18" charset="0"/>
                            <a:ea typeface="SimHei" panose="02010609060101010101" pitchFamily="49" charset="-122"/>
                          </a:rPr>
                        </m:ctrlPr>
                      </m:dPr>
                      <m:e>
                        <m:r>
                          <a:rPr lang="en-US" altLang="zh-CN" sz="2400" b="0" i="1" smtClean="0">
                            <a:latin typeface="Cambria Math" panose="02040503050406030204" pitchFamily="18" charset="0"/>
                            <a:ea typeface="SimHei" panose="02010609060101010101" pitchFamily="49" charset="-122"/>
                          </a:rPr>
                          <m:t>𝑋</m:t>
                        </m:r>
                        <m:r>
                          <a:rPr lang="en-US" altLang="zh-CN" sz="2400" b="0" i="1" smtClean="0">
                            <a:latin typeface="Cambria Math" panose="02040503050406030204" pitchFamily="18" charset="0"/>
                            <a:ea typeface="SimHei" panose="02010609060101010101" pitchFamily="49" charset="-122"/>
                          </a:rPr>
                          <m:t>,</m:t>
                        </m:r>
                        <m:r>
                          <a:rPr lang="en-US" altLang="zh-CN" sz="2400" b="0" i="1" smtClean="0">
                            <a:latin typeface="Cambria Math" panose="02040503050406030204" pitchFamily="18" charset="0"/>
                            <a:ea typeface="SimHei" panose="02010609060101010101" pitchFamily="49" charset="-122"/>
                          </a:rPr>
                          <m:t>𝑌</m:t>
                        </m:r>
                      </m:e>
                    </m:d>
                  </m:oMath>
                </a14:m>
                <a:r>
                  <a:rPr lang="en-US" altLang="zh-CN" sz="2400" dirty="0">
                    <a:latin typeface="SimHei" panose="02010609060101010101" pitchFamily="49" charset="-122"/>
                    <a:ea typeface="SimHei" panose="02010609060101010101" pitchFamily="49" charset="-122"/>
                  </a:rPr>
                  <a:t>= d</a:t>
                </a:r>
                <a14:m>
                  <m:oMath xmlns:m="http://schemas.openxmlformats.org/officeDocument/2006/math">
                    <m:d>
                      <m:dPr>
                        <m:ctrlPr>
                          <a:rPr lang="en-US" altLang="zh-CN" sz="2400" i="1" smtClean="0">
                            <a:latin typeface="Cambria Math" panose="02040503050406030204" pitchFamily="18" charset="0"/>
                            <a:ea typeface="SimHei" panose="02010609060101010101" pitchFamily="49" charset="-122"/>
                          </a:rPr>
                        </m:ctrlPr>
                      </m:dPr>
                      <m:e>
                        <m:r>
                          <a:rPr lang="en-US" altLang="zh-CN" sz="2400" b="0" i="1" smtClean="0">
                            <a:latin typeface="Cambria Math" panose="02040503050406030204" pitchFamily="18" charset="0"/>
                            <a:ea typeface="SimHei" panose="02010609060101010101" pitchFamily="49" charset="-122"/>
                          </a:rPr>
                          <m:t>𝑌</m:t>
                        </m:r>
                        <m:r>
                          <a:rPr lang="en-US" altLang="zh-CN" sz="2400" b="0" i="1" smtClean="0">
                            <a:latin typeface="Cambria Math" panose="02040503050406030204" pitchFamily="18" charset="0"/>
                            <a:ea typeface="SimHei" panose="02010609060101010101" pitchFamily="49" charset="-122"/>
                          </a:rPr>
                          <m:t>,</m:t>
                        </m:r>
                        <m:r>
                          <a:rPr lang="en-US" altLang="zh-CN" sz="2400" b="0" i="1" smtClean="0">
                            <a:latin typeface="Cambria Math" panose="02040503050406030204" pitchFamily="18" charset="0"/>
                            <a:ea typeface="SimHei" panose="02010609060101010101" pitchFamily="49" charset="-122"/>
                          </a:rPr>
                          <m:t>𝑋</m:t>
                        </m:r>
                      </m:e>
                    </m:d>
                    <m:r>
                      <a:rPr lang="zh-CN" altLang="en-US" sz="2400" b="0" i="1" smtClean="0">
                        <a:latin typeface="Cambria Math" panose="02040503050406030204" pitchFamily="18" charset="0"/>
                        <a:ea typeface="SimHei" panose="02010609060101010101" pitchFamily="49" charset="-122"/>
                      </a:rPr>
                      <m:t>，</m:t>
                    </m:r>
                    <m:r>
                      <a:rPr lang="zh-CN" altLang="en-US" sz="2400" i="1">
                        <a:latin typeface="Cambria Math" panose="02040503050406030204" pitchFamily="18" charset="0"/>
                        <a:ea typeface="SimHei" panose="02010609060101010101" pitchFamily="49" charset="-122"/>
                      </a:rPr>
                      <m:t>即</m:t>
                    </m:r>
                    <m:r>
                      <m:rPr>
                        <m:sty m:val="p"/>
                      </m:rPr>
                      <a:rPr lang="en-US" altLang="zh-CN" sz="2400" i="1" smtClean="0">
                        <a:latin typeface="Cambria Math" panose="02040503050406030204" pitchFamily="18" charset="0"/>
                        <a:ea typeface="SimHei" panose="02010609060101010101" pitchFamily="49" charset="-122"/>
                      </a:rPr>
                      <m:t>X</m:t>
                    </m:r>
                    <m:r>
                      <a:rPr lang="zh-CN" altLang="en-US" sz="2400" i="1">
                        <a:latin typeface="Cambria Math" panose="02040503050406030204" pitchFamily="18" charset="0"/>
                        <a:ea typeface="SimHei" panose="02010609060101010101" pitchFamily="49" charset="-122"/>
                      </a:rPr>
                      <m:t>到</m:t>
                    </m:r>
                    <m:r>
                      <m:rPr>
                        <m:sty m:val="p"/>
                      </m:rPr>
                      <a:rPr lang="en-US" altLang="zh-CN" sz="2400" i="1" smtClean="0">
                        <a:latin typeface="Cambria Math" panose="02040503050406030204" pitchFamily="18" charset="0"/>
                        <a:ea typeface="SimHei" panose="02010609060101010101" pitchFamily="49" charset="-122"/>
                      </a:rPr>
                      <m:t>Y</m:t>
                    </m:r>
                    <m:r>
                      <a:rPr lang="zh-CN" altLang="en-US" sz="2400" i="1">
                        <a:latin typeface="Cambria Math" panose="02040503050406030204" pitchFamily="18" charset="0"/>
                        <a:ea typeface="SimHei" panose="02010609060101010101" pitchFamily="49" charset="-122"/>
                      </a:rPr>
                      <m:t>的</m:t>
                    </m:r>
                    <m:r>
                      <a:rPr lang="zh-CN" altLang="en-US" sz="2400" i="1" smtClean="0">
                        <a:latin typeface="Cambria Math" panose="02040503050406030204" pitchFamily="18" charset="0"/>
                        <a:ea typeface="SimHei" panose="02010609060101010101" pitchFamily="49" charset="-122"/>
                      </a:rPr>
                      <m:t>距离</m:t>
                    </m:r>
                    <m:r>
                      <a:rPr lang="zh-CN" altLang="en-US" sz="2400" i="1">
                        <a:latin typeface="Cambria Math" panose="02040503050406030204" pitchFamily="18" charset="0"/>
                        <a:ea typeface="SimHei" panose="02010609060101010101" pitchFamily="49" charset="-122"/>
                      </a:rPr>
                      <m:t>等于</m:t>
                    </m:r>
                    <m:r>
                      <m:rPr>
                        <m:sty m:val="p"/>
                      </m:rPr>
                      <a:rPr lang="en-US" altLang="zh-CN" sz="2400" i="1" smtClean="0">
                        <a:latin typeface="Cambria Math" panose="02040503050406030204" pitchFamily="18" charset="0"/>
                        <a:ea typeface="SimHei" panose="02010609060101010101" pitchFamily="49" charset="-122"/>
                      </a:rPr>
                      <m:t>Y</m:t>
                    </m:r>
                    <m:r>
                      <a:rPr lang="zh-CN" altLang="en-US" sz="2400" i="1">
                        <a:latin typeface="Cambria Math" panose="02040503050406030204" pitchFamily="18" charset="0"/>
                        <a:ea typeface="SimHei" panose="02010609060101010101" pitchFamily="49" charset="-122"/>
                      </a:rPr>
                      <m:t>到</m:t>
                    </m:r>
                    <m:r>
                      <m:rPr>
                        <m:sty m:val="p"/>
                      </m:rPr>
                      <a:rPr lang="en-US" altLang="zh-CN" sz="2400" i="1" smtClean="0">
                        <a:latin typeface="Cambria Math" panose="02040503050406030204" pitchFamily="18" charset="0"/>
                        <a:ea typeface="SimHei" panose="02010609060101010101" pitchFamily="49" charset="-122"/>
                      </a:rPr>
                      <m:t>X</m:t>
                    </m:r>
                    <m:r>
                      <a:rPr lang="zh-CN" altLang="en-US" sz="2400" i="1">
                        <a:latin typeface="Cambria Math" panose="02040503050406030204" pitchFamily="18" charset="0"/>
                        <a:ea typeface="SimHei" panose="02010609060101010101" pitchFamily="49" charset="-122"/>
                      </a:rPr>
                      <m:t>的</m:t>
                    </m:r>
                    <m:r>
                      <a:rPr lang="zh-CN" altLang="en-US" sz="2400" i="1" smtClean="0">
                        <a:latin typeface="Cambria Math" panose="02040503050406030204" pitchFamily="18" charset="0"/>
                        <a:ea typeface="SimHei" panose="02010609060101010101" pitchFamily="49" charset="-122"/>
                      </a:rPr>
                      <m:t>距离</m:t>
                    </m:r>
                    <m:r>
                      <a:rPr lang="zh-CN" altLang="en-US" sz="2400" b="0" i="1" smtClean="0">
                        <a:latin typeface="Cambria Math" panose="02040503050406030204" pitchFamily="18" charset="0"/>
                        <a:ea typeface="SimHei" panose="02010609060101010101" pitchFamily="49" charset="-122"/>
                      </a:rPr>
                      <m:t>。</m:t>
                    </m:r>
                  </m:oMath>
                </a14:m>
                <a:endParaRPr lang="en-US" altLang="zh-CN" sz="2400" b="0" dirty="0">
                  <a:latin typeface="SimHei" panose="02010609060101010101" pitchFamily="49" charset="-122"/>
                  <a:ea typeface="SimHei" panose="02010609060101010101" pitchFamily="49" charset="-122"/>
                </a:endParaRPr>
              </a:p>
              <a:p>
                <a:pPr>
                  <a:lnSpc>
                    <a:spcPct val="150000"/>
                  </a:lnSpc>
                </a:pPr>
                <a:r>
                  <a:rPr lang="en-US" altLang="zh-CN" sz="2400" dirty="0">
                    <a:latin typeface="SimHei" panose="02010609060101010101" pitchFamily="49" charset="-122"/>
                    <a:ea typeface="SimHei" panose="02010609060101010101" pitchFamily="49" charset="-122"/>
                  </a:rPr>
                  <a:t>3</a:t>
                </a:r>
                <a:r>
                  <a:rPr lang="zh-CN" altLang="en-US" sz="2400" dirty="0">
                    <a:latin typeface="SimHei" panose="02010609060101010101" pitchFamily="49" charset="-122"/>
                    <a:ea typeface="SimHei" panose="02010609060101010101" pitchFamily="49" charset="-122"/>
                  </a:rPr>
                  <a:t>）三角不等式：</a:t>
                </a:r>
                <a:endParaRPr lang="en-US" altLang="zh-CN" sz="2400" dirty="0">
                  <a:latin typeface="SimHei" panose="02010609060101010101" pitchFamily="49" charset="-122"/>
                  <a:ea typeface="SimHei" panose="02010609060101010101" pitchFamily="49" charset="-122"/>
                </a:endParaRPr>
              </a:p>
              <a:p>
                <a:pPr>
                  <a:lnSpc>
                    <a:spcPct val="150000"/>
                  </a:lnSpc>
                </a:pPr>
                <a:r>
                  <a:rPr lang="en-US" altLang="zh-CN" sz="2400" dirty="0">
                    <a:latin typeface="SimHei" panose="02010609060101010101" pitchFamily="49" charset="-122"/>
                    <a:ea typeface="SimHei" panose="02010609060101010101" pitchFamily="49" charset="-122"/>
                  </a:rPr>
                  <a:t>	</a:t>
                </a:r>
                <a:r>
                  <a:rPr lang="zh-CN" altLang="en-US" sz="2400" dirty="0">
                    <a:latin typeface="SimHei" panose="02010609060101010101" pitchFamily="49" charset="-122"/>
                    <a:ea typeface="SimHei" panose="02010609060101010101" pitchFamily="49" charset="-122"/>
                  </a:rPr>
                  <a:t>即两边之和大于第三边，</a:t>
                </a:r>
                <a:r>
                  <a:rPr lang="en-US" altLang="zh-CN" sz="2400" dirty="0">
                    <a:latin typeface="SimHei" panose="02010609060101010101" pitchFamily="49" charset="-122"/>
                    <a:ea typeface="SimHei" panose="02010609060101010101" pitchFamily="49" charset="-122"/>
                  </a:rPr>
                  <a:t> d</a:t>
                </a:r>
                <a14:m>
                  <m:oMath xmlns:m="http://schemas.openxmlformats.org/officeDocument/2006/math">
                    <m:d>
                      <m:dPr>
                        <m:ctrlPr>
                          <a:rPr lang="en-US" altLang="zh-CN" sz="2400" i="1" smtClean="0">
                            <a:latin typeface="Cambria Math" panose="02040503050406030204" pitchFamily="18" charset="0"/>
                            <a:ea typeface="SimHei" panose="02010609060101010101" pitchFamily="49" charset="-122"/>
                          </a:rPr>
                        </m:ctrlPr>
                      </m:dPr>
                      <m:e>
                        <m:r>
                          <a:rPr lang="en-US" altLang="zh-CN" sz="2400" b="0" i="1" smtClean="0">
                            <a:latin typeface="Cambria Math" panose="02040503050406030204" pitchFamily="18" charset="0"/>
                            <a:ea typeface="SimHei" panose="02010609060101010101" pitchFamily="49" charset="-122"/>
                          </a:rPr>
                          <m:t>𝑋</m:t>
                        </m:r>
                        <m:r>
                          <a:rPr lang="en-US" altLang="zh-CN" sz="2400" b="0" i="1" smtClean="0">
                            <a:latin typeface="Cambria Math" panose="02040503050406030204" pitchFamily="18" charset="0"/>
                            <a:ea typeface="SimHei" panose="02010609060101010101" pitchFamily="49" charset="-122"/>
                          </a:rPr>
                          <m:t>,</m:t>
                        </m:r>
                        <m:r>
                          <a:rPr lang="en-US" altLang="zh-CN" sz="2400" b="0" i="1" smtClean="0">
                            <a:latin typeface="Cambria Math" panose="02040503050406030204" pitchFamily="18" charset="0"/>
                            <a:ea typeface="SimHei" panose="02010609060101010101" pitchFamily="49" charset="-122"/>
                          </a:rPr>
                          <m:t>𝑌</m:t>
                        </m:r>
                      </m:e>
                    </m:d>
                  </m:oMath>
                </a14:m>
                <a:r>
                  <a:rPr lang="en-US" altLang="zh-CN" sz="2400" dirty="0">
                    <a:latin typeface="SimHei" panose="02010609060101010101" pitchFamily="49" charset="-122"/>
                    <a:ea typeface="SimHei" panose="02010609060101010101" pitchFamily="49" charset="-122"/>
                  </a:rPr>
                  <a:t> + d</a:t>
                </a:r>
                <a14:m>
                  <m:oMath xmlns:m="http://schemas.openxmlformats.org/officeDocument/2006/math">
                    <m:d>
                      <m:dPr>
                        <m:ctrlPr>
                          <a:rPr lang="en-US" altLang="zh-CN" sz="2400" i="1" smtClean="0">
                            <a:latin typeface="Cambria Math" panose="02040503050406030204" pitchFamily="18" charset="0"/>
                            <a:ea typeface="SimHei" panose="02010609060101010101" pitchFamily="49" charset="-122"/>
                          </a:rPr>
                        </m:ctrlPr>
                      </m:dPr>
                      <m:e>
                        <m:r>
                          <a:rPr lang="en-US" altLang="zh-CN" sz="2400" b="0" i="1" smtClean="0">
                            <a:latin typeface="Cambria Math" panose="02040503050406030204" pitchFamily="18" charset="0"/>
                            <a:ea typeface="SimHei" panose="02010609060101010101" pitchFamily="49" charset="-122"/>
                          </a:rPr>
                          <m:t>𝑌</m:t>
                        </m:r>
                        <m:r>
                          <a:rPr lang="en-US" altLang="zh-CN" sz="2400" b="0" i="1" smtClean="0">
                            <a:latin typeface="Cambria Math" panose="02040503050406030204" pitchFamily="18" charset="0"/>
                            <a:ea typeface="SimHei" panose="02010609060101010101" pitchFamily="49" charset="-122"/>
                          </a:rPr>
                          <m:t>,</m:t>
                        </m:r>
                        <m:r>
                          <a:rPr lang="en-US" altLang="zh-CN" sz="2400" b="0" i="1" smtClean="0">
                            <a:latin typeface="Cambria Math" panose="02040503050406030204" pitchFamily="18" charset="0"/>
                            <a:ea typeface="SimHei" panose="02010609060101010101" pitchFamily="49" charset="-122"/>
                          </a:rPr>
                          <m:t>𝑍</m:t>
                        </m:r>
                      </m:e>
                    </m:d>
                    <m:r>
                      <a:rPr lang="en-US" altLang="zh-CN" sz="2400" b="0" i="1" smtClean="0">
                        <a:latin typeface="Cambria Math" panose="02040503050406030204" pitchFamily="18" charset="0"/>
                        <a:ea typeface="SimHei" panose="02010609060101010101" pitchFamily="49" charset="-122"/>
                      </a:rPr>
                      <m:t> </m:t>
                    </m:r>
                    <m:r>
                      <a:rPr lang="en-US" altLang="zh-CN" sz="2400" b="0" i="1" smtClean="0">
                        <a:latin typeface="Cambria Math" panose="02040503050406030204" pitchFamily="18" charset="0"/>
                        <a:ea typeface="Cambria Math" panose="02040503050406030204" pitchFamily="18" charset="0"/>
                      </a:rPr>
                      <m:t>≥</m:t>
                    </m:r>
                    <m:r>
                      <m:rPr>
                        <m:nor/>
                      </m:rPr>
                      <a:rPr lang="en-US" altLang="zh-CN" sz="2400" dirty="0" smtClean="0">
                        <a:latin typeface="SimHei" panose="02010609060101010101" pitchFamily="49" charset="-122"/>
                        <a:ea typeface="SimHei" panose="02010609060101010101" pitchFamily="49" charset="-122"/>
                      </a:rPr>
                      <m:t>d</m:t>
                    </m:r>
                    <m:d>
                      <m:dPr>
                        <m:ctrlPr>
                          <a:rPr lang="en-US" altLang="zh-CN" sz="2400" i="1" smtClean="0">
                            <a:latin typeface="Cambria Math" panose="02040503050406030204" pitchFamily="18" charset="0"/>
                            <a:ea typeface="SimHei" panose="02010609060101010101" pitchFamily="49" charset="-122"/>
                          </a:rPr>
                        </m:ctrlPr>
                      </m:dPr>
                      <m:e>
                        <m:r>
                          <a:rPr lang="en-US" altLang="zh-CN" sz="2400" b="0" i="1" smtClean="0">
                            <a:latin typeface="Cambria Math" panose="02040503050406030204" pitchFamily="18" charset="0"/>
                            <a:ea typeface="SimHei" panose="02010609060101010101" pitchFamily="49" charset="-122"/>
                          </a:rPr>
                          <m:t>𝑋</m:t>
                        </m:r>
                        <m:r>
                          <a:rPr lang="en-US" altLang="zh-CN" sz="2400" b="0" i="1" smtClean="0">
                            <a:latin typeface="Cambria Math" panose="02040503050406030204" pitchFamily="18" charset="0"/>
                            <a:ea typeface="SimHei" panose="02010609060101010101" pitchFamily="49" charset="-122"/>
                          </a:rPr>
                          <m:t>,</m:t>
                        </m:r>
                        <m:r>
                          <a:rPr lang="en-US" altLang="zh-CN" sz="2400" b="0" i="1" smtClean="0">
                            <a:latin typeface="Cambria Math" panose="02040503050406030204" pitchFamily="18" charset="0"/>
                            <a:ea typeface="SimHei" panose="02010609060101010101" pitchFamily="49" charset="-122"/>
                          </a:rPr>
                          <m:t>𝑍</m:t>
                        </m:r>
                      </m:e>
                    </m:d>
                    <m:r>
                      <a:rPr lang="zh-CN" altLang="en-US" sz="2400" b="0" i="0" smtClean="0">
                        <a:latin typeface="Cambria Math" panose="02040503050406030204" pitchFamily="18" charset="0"/>
                        <a:ea typeface="SimHei" panose="02010609060101010101" pitchFamily="49" charset="-122"/>
                      </a:rPr>
                      <m:t>。</m:t>
                    </m:r>
                  </m:oMath>
                </a14:m>
                <a:endParaRPr lang="en-US" altLang="zh-CN" sz="2400" dirty="0">
                  <a:latin typeface="SimHei" panose="02010609060101010101" pitchFamily="49" charset="-122"/>
                  <a:ea typeface="SimHei" panose="02010609060101010101" pitchFamily="49" charset="-122"/>
                </a:endParaRPr>
              </a:p>
            </p:txBody>
          </p:sp>
        </mc:Choice>
        <mc:Fallback xmlns="">
          <p:sp>
            <p:nvSpPr>
              <p:cNvPr id="18" name="TextBox 17">
                <a:extLst>
                  <a:ext uri="{FF2B5EF4-FFF2-40B4-BE49-F238E27FC236}">
                    <a16:creationId xmlns:a16="http://schemas.microsoft.com/office/drawing/2014/main" id="{E73191AD-7B8F-1D43-8933-5E9A36EFD2B0}"/>
                  </a:ext>
                </a:extLst>
              </p:cNvPr>
              <p:cNvSpPr txBox="1">
                <a:spLocks noRot="1" noChangeAspect="1" noMove="1" noResize="1" noEditPoints="1" noAdjustHandles="1" noChangeArrowheads="1" noChangeShapeType="1" noTextEdit="1"/>
              </p:cNvSpPr>
              <p:nvPr/>
            </p:nvSpPr>
            <p:spPr>
              <a:xfrm>
                <a:off x="1096228" y="2090172"/>
                <a:ext cx="10562372" cy="3897285"/>
              </a:xfrm>
              <a:prstGeom prst="rect">
                <a:avLst/>
              </a:prstGeom>
              <a:blipFill>
                <a:blip r:embed="rId3"/>
                <a:stretch>
                  <a:fillRect l="-840" b="-2606"/>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7DF11885-356D-8B42-AFBB-7491AB659D5C}"/>
              </a:ext>
            </a:extLst>
          </p:cNvPr>
          <p:cNvSpPr/>
          <p:nvPr/>
        </p:nvSpPr>
        <p:spPr>
          <a:xfrm>
            <a:off x="-15500" y="6423577"/>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C5B13C12-C04D-5A4C-9C58-D63F998B0000}"/>
              </a:ext>
            </a:extLst>
          </p:cNvPr>
          <p:cNvSpPr/>
          <p:nvPr/>
        </p:nvSpPr>
        <p:spPr>
          <a:xfrm>
            <a:off x="-15500" y="-15498"/>
            <a:ext cx="12207500" cy="46541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03362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10008</TotalTime>
  <Words>2847</Words>
  <Application>Microsoft Macintosh PowerPoint</Application>
  <PresentationFormat>Widescreen</PresentationFormat>
  <Paragraphs>354</Paragraphs>
  <Slides>38</Slides>
  <Notes>29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38</vt:i4>
      </vt:variant>
    </vt:vector>
  </HeadingPairs>
  <TitlesOfParts>
    <vt:vector size="47" baseType="lpstr">
      <vt:lpstr>SimHei</vt:lpstr>
      <vt:lpstr>SimHei</vt:lpstr>
      <vt:lpstr>宋体</vt:lpstr>
      <vt:lpstr>Arial</vt:lpstr>
      <vt:lpstr>Calibri</vt:lpstr>
      <vt:lpstr>Calibri Light</vt:lpstr>
      <vt:lpstr>Cambria Math</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young lewis</dc:creator>
  <cp:lastModifiedBy>young lewis</cp:lastModifiedBy>
  <cp:revision>141</cp:revision>
  <dcterms:created xsi:type="dcterms:W3CDTF">2019-04-30T01:48:08Z</dcterms:created>
  <dcterms:modified xsi:type="dcterms:W3CDTF">2019-05-07T00:38:03Z</dcterms:modified>
</cp:coreProperties>
</file>